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5" r:id="rId1"/>
  </p:sldMasterIdLst>
  <p:notesMasterIdLst>
    <p:notesMasterId r:id="rId21"/>
  </p:notesMasterIdLst>
  <p:handoutMasterIdLst>
    <p:handoutMasterId r:id="rId22"/>
  </p:handoutMasterIdLst>
  <p:sldIdLst>
    <p:sldId id="406" r:id="rId2"/>
    <p:sldId id="387" r:id="rId3"/>
    <p:sldId id="388" r:id="rId4"/>
    <p:sldId id="389" r:id="rId5"/>
    <p:sldId id="390" r:id="rId6"/>
    <p:sldId id="391" r:id="rId7"/>
    <p:sldId id="407" r:id="rId8"/>
    <p:sldId id="393" r:id="rId9"/>
    <p:sldId id="394" r:id="rId10"/>
    <p:sldId id="395" r:id="rId11"/>
    <p:sldId id="404" r:id="rId12"/>
    <p:sldId id="396" r:id="rId13"/>
    <p:sldId id="408" r:id="rId14"/>
    <p:sldId id="398" r:id="rId15"/>
    <p:sldId id="399" r:id="rId16"/>
    <p:sldId id="400" r:id="rId17"/>
    <p:sldId id="401" r:id="rId18"/>
    <p:sldId id="402" r:id="rId19"/>
    <p:sldId id="40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 clrIdx="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A7B"/>
    <a:srgbClr val="21416C"/>
    <a:srgbClr val="595959"/>
    <a:srgbClr val="E2A90C"/>
    <a:srgbClr val="000000"/>
    <a:srgbClr val="7F7F7F"/>
    <a:srgbClr val="2A409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40789" autoAdjust="0"/>
    <p:restoredTop sz="86383" autoAdjust="0"/>
  </p:normalViewPr>
  <p:slideViewPr>
    <p:cSldViewPr snapToGrid="0" snapToObjects="1">
      <p:cViewPr>
        <p:scale>
          <a:sx n="100" d="100"/>
          <a:sy n="100" d="100"/>
        </p:scale>
        <p:origin x="496" y="-80"/>
      </p:cViewPr>
      <p:guideLst>
        <p:guide orient="horz" pos="2160"/>
        <p:guide pos="2880"/>
      </p:guideLst>
    </p:cSldViewPr>
  </p:slideViewPr>
  <p:outlineViewPr>
    <p:cViewPr>
      <p:scale>
        <a:sx n="33" d="100"/>
        <a:sy n="33" d="100"/>
      </p:scale>
      <p:origin x="0" y="-7464"/>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50" d="100"/>
          <a:sy n="150" d="100"/>
        </p:scale>
        <p:origin x="-1912" y="-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B282D6-28CD-6543-B9E6-C9A89CA14596}" type="datetimeFigureOut">
              <a:rPr lang="en-US" smtClean="0"/>
              <a:pPr/>
              <a:t>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395490-9449-0C40-9682-9BDB4755C9AA}" type="slidenum">
              <a:rPr lang="en-US" smtClean="0"/>
              <a:pPr/>
              <a:t>‹#›</a:t>
            </a:fld>
            <a:endParaRPr lang="en-US"/>
          </a:p>
        </p:txBody>
      </p:sp>
    </p:spTree>
    <p:extLst>
      <p:ext uri="{BB962C8B-B14F-4D97-AF65-F5344CB8AC3E}">
        <p14:creationId xmlns:p14="http://schemas.microsoft.com/office/powerpoint/2010/main" val="22693827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43BF6E-E664-554E-99AE-ADAA709EDC39}" type="datetimeFigureOut">
              <a:rPr lang="en-US" smtClean="0"/>
              <a:pPr/>
              <a:t>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746C55-DBCE-BE40-B7B1-D03C52A6C0A4}" type="slidenum">
              <a:rPr lang="en-US" smtClean="0"/>
              <a:pPr/>
              <a:t>‹#›</a:t>
            </a:fld>
            <a:endParaRPr lang="en-US"/>
          </a:p>
        </p:txBody>
      </p:sp>
    </p:spTree>
    <p:extLst>
      <p:ext uri="{BB962C8B-B14F-4D97-AF65-F5344CB8AC3E}">
        <p14:creationId xmlns:p14="http://schemas.microsoft.com/office/powerpoint/2010/main" val="219322720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46C55-DBCE-BE40-B7B1-D03C52A6C0A4}" type="slidenum">
              <a:rPr lang="en-US" smtClean="0"/>
              <a:pPr/>
              <a:t>1</a:t>
            </a:fld>
            <a:endParaRPr lang="en-US"/>
          </a:p>
        </p:txBody>
      </p:sp>
    </p:spTree>
    <p:extLst>
      <p:ext uri="{BB962C8B-B14F-4D97-AF65-F5344CB8AC3E}">
        <p14:creationId xmlns:p14="http://schemas.microsoft.com/office/powerpoint/2010/main" val="455141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Big Idea: </a:t>
            </a:r>
            <a:r>
              <a:rPr lang="en-US" dirty="0" smtClean="0"/>
              <a:t>These criteria will assist participants in selecting the CCR-aligned prompt.</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Facilitator Note:</a:t>
            </a:r>
            <a:r>
              <a:rPr lang="en-US" b="1" dirty="0"/>
              <a:t> </a:t>
            </a:r>
            <a:r>
              <a:rPr lang="en-US" dirty="0" smtClean="0"/>
              <a:t>Leave this slide</a:t>
            </a:r>
            <a:r>
              <a:rPr lang="en-US" baseline="0" dirty="0" smtClean="0"/>
              <a:t> on the screen during the activity.</a:t>
            </a:r>
          </a:p>
        </p:txBody>
      </p:sp>
      <p:sp>
        <p:nvSpPr>
          <p:cNvPr id="4" name="Slide Number Placeholder 3"/>
          <p:cNvSpPr>
            <a:spLocks noGrp="1"/>
          </p:cNvSpPr>
          <p:nvPr>
            <p:ph type="sldNum" sz="quarter" idx="10"/>
          </p:nvPr>
        </p:nvSpPr>
        <p:spPr/>
        <p:txBody>
          <a:bodyPr/>
          <a:lstStyle/>
          <a:p>
            <a:fld id="{E81067FF-2A60-40D9-9C21-B759B5ECFEBD}" type="slidenum">
              <a:rPr lang="en-US" smtClean="0"/>
              <a:pPr/>
              <a:t>10</a:t>
            </a:fld>
            <a:endParaRPr lang="en-US"/>
          </a:p>
        </p:txBody>
      </p:sp>
    </p:spTree>
    <p:extLst>
      <p:ext uri="{BB962C8B-B14F-4D97-AF65-F5344CB8AC3E}">
        <p14:creationId xmlns:p14="http://schemas.microsoft.com/office/powerpoint/2010/main" val="10548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Big Idea: </a:t>
            </a:r>
            <a:r>
              <a:rPr lang="en-US" dirty="0" smtClean="0"/>
              <a:t>Go over the instructions. They are straightforward.</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Facilitator Notes:</a:t>
            </a:r>
            <a:endParaRPr lang="en-US" baseline="0" dirty="0" smtClean="0"/>
          </a:p>
          <a:p>
            <a:pPr marL="171450" indent="-171450">
              <a:buFont typeface="Arial"/>
              <a:buChar char="•"/>
            </a:pPr>
            <a:r>
              <a:rPr lang="en-US" dirty="0" smtClean="0"/>
              <a:t>If p</a:t>
            </a:r>
            <a:r>
              <a:rPr lang="en-US" sz="1200" kern="1200" dirty="0" smtClean="0">
                <a:solidFill>
                  <a:schemeClr val="tx1"/>
                </a:solidFill>
                <a:effectLst/>
                <a:latin typeface="+mn-lt"/>
                <a:ea typeface="+mn-ea"/>
                <a:cs typeface="+mn-cs"/>
              </a:rPr>
              <a:t>articipants feel more comfortable</a:t>
            </a:r>
            <a:r>
              <a:rPr lang="en-US" sz="1200" kern="1200" baseline="0" dirty="0" smtClean="0">
                <a:solidFill>
                  <a:schemeClr val="tx1"/>
                </a:solidFill>
                <a:effectLst/>
                <a:latin typeface="+mn-lt"/>
                <a:ea typeface="+mn-ea"/>
                <a:cs typeface="+mn-cs"/>
              </a:rPr>
              <a:t> working as a group at their tables rather than in pairs</a:t>
            </a:r>
            <a:r>
              <a:rPr lang="en-US" dirty="0" smtClean="0"/>
              <a:t>, allow them to do so.</a:t>
            </a:r>
            <a:endParaRPr lang="en-US" baseline="0" dirty="0" smtClean="0"/>
          </a:p>
        </p:txBody>
      </p:sp>
      <p:sp>
        <p:nvSpPr>
          <p:cNvPr id="4" name="Slide Number Placeholder 3"/>
          <p:cNvSpPr>
            <a:spLocks noGrp="1"/>
          </p:cNvSpPr>
          <p:nvPr>
            <p:ph type="sldNum" sz="quarter" idx="10"/>
          </p:nvPr>
        </p:nvSpPr>
        <p:spPr/>
        <p:txBody>
          <a:bodyPr/>
          <a:lstStyle/>
          <a:p>
            <a:fld id="{7B182B08-C8A8-4792-9451-D0C6A855989C}" type="slidenum">
              <a:rPr lang="en-US" smtClean="0"/>
              <a:pPr/>
              <a:t>11</a:t>
            </a:fld>
            <a:endParaRPr lang="en-US"/>
          </a:p>
        </p:txBody>
      </p:sp>
    </p:spTree>
    <p:extLst>
      <p:ext uri="{BB962C8B-B14F-4D97-AF65-F5344CB8AC3E}">
        <p14:creationId xmlns:p14="http://schemas.microsoft.com/office/powerpoint/2010/main" val="3112770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Big Idea: </a:t>
            </a:r>
            <a:r>
              <a:rPr lang="en-US" dirty="0" smtClean="0"/>
              <a:t>Get participants to reflect on their choice of writing prompts and the CCR Standards they engage.</a:t>
            </a: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Facilitator Talking</a:t>
            </a:r>
            <a:r>
              <a:rPr lang="en-US" b="1" baseline="0" dirty="0" smtClean="0"/>
              <a:t> Points: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Who will </a:t>
            </a:r>
            <a:r>
              <a:rPr lang="en-US" baseline="0" dirty="0" smtClean="0"/>
              <a:t>share insights about the value of the CCR-aligned prompt compared </a:t>
            </a:r>
            <a:r>
              <a:rPr lang="en-US" dirty="0" smtClean="0"/>
              <a:t>with</a:t>
            </a:r>
            <a:r>
              <a:rPr lang="en-US" baseline="0" dirty="0" smtClean="0"/>
              <a:t> the other prompt? (</a:t>
            </a:r>
            <a:r>
              <a:rPr lang="en-US" sz="1200" kern="1200" dirty="0" smtClean="0">
                <a:solidFill>
                  <a:schemeClr val="tx1"/>
                </a:solidFill>
                <a:effectLst/>
                <a:latin typeface="+mn-lt"/>
                <a:ea typeface="+mn-ea"/>
                <a:cs typeface="+mn-cs"/>
              </a:rPr>
              <a:t>A good prompt demands that the students return to and analyze the text in a way that drives them to identify what they know to be true about what they read. A bad prompt departs from the text and doesn’t demand that students go back and engage deeply with it again.)</a:t>
            </a:r>
            <a:endParaRPr lang="en-US" baseline="0" dirty="0" smtClean="0"/>
          </a:p>
          <a:p>
            <a:pPr marL="171450" indent="-171450">
              <a:buFont typeface="Arial"/>
              <a:buChar char="•"/>
            </a:pPr>
            <a:r>
              <a:rPr lang="en-US" baseline="0" dirty="0" smtClean="0"/>
              <a:t>Who will identify which CCR Standards they thought students would address while working on responses to this prompt?</a:t>
            </a:r>
          </a:p>
          <a:p>
            <a:pPr marL="171450" lvl="0" indent="-171450">
              <a:buFont typeface="Arial"/>
              <a:buChar char="•"/>
            </a:pPr>
            <a:r>
              <a:rPr lang="en-US" dirty="0"/>
              <a:t>The best way to test a prompt is to actually answer (or outline) it yourself to see if it results in the kind of essay you desired. This also allows you to see how long it might take students. While this is tough to ask of busy instructors, it is worthwhile.</a:t>
            </a:r>
          </a:p>
          <a:p>
            <a:endParaRPr lang="en-US" baseline="0" dirty="0" smtClean="0"/>
          </a:p>
          <a:p>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Wingdings" charset="2"/>
              <a:buChar char="§"/>
              <a:tabLst/>
              <a:defRPr/>
            </a:pPr>
            <a:endParaRPr lang="en-US" b="1" dirty="0" smtClean="0"/>
          </a:p>
        </p:txBody>
      </p:sp>
      <p:sp>
        <p:nvSpPr>
          <p:cNvPr id="4" name="Slide Number Placeholder 3"/>
          <p:cNvSpPr>
            <a:spLocks noGrp="1"/>
          </p:cNvSpPr>
          <p:nvPr>
            <p:ph type="sldNum" sz="quarter" idx="10"/>
          </p:nvPr>
        </p:nvSpPr>
        <p:spPr/>
        <p:txBody>
          <a:bodyPr/>
          <a:lstStyle/>
          <a:p>
            <a:fld id="{7B182B08-C8A8-4792-9451-D0C6A855989C}" type="slidenum">
              <a:rPr lang="en-US" smtClean="0"/>
              <a:pPr/>
              <a:t>12</a:t>
            </a:fld>
            <a:endParaRPr lang="en-US"/>
          </a:p>
        </p:txBody>
      </p:sp>
    </p:spTree>
    <p:extLst>
      <p:ext uri="{BB962C8B-B14F-4D97-AF65-F5344CB8AC3E}">
        <p14:creationId xmlns:p14="http://schemas.microsoft.com/office/powerpoint/2010/main" val="4039198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746C55-DBCE-BE40-B7B1-D03C52A6C0A4}" type="slidenum">
              <a:rPr lang="en-US" smtClean="0"/>
              <a:pPr/>
              <a:t>13</a:t>
            </a:fld>
            <a:endParaRPr lang="en-US"/>
          </a:p>
        </p:txBody>
      </p:sp>
    </p:spTree>
    <p:extLst>
      <p:ext uri="{BB962C8B-B14F-4D97-AF65-F5344CB8AC3E}">
        <p14:creationId xmlns:p14="http://schemas.microsoft.com/office/powerpoint/2010/main" val="3168351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Big Idea: </a:t>
            </a:r>
            <a:r>
              <a:rPr lang="en-US" dirty="0" smtClean="0"/>
              <a:t>Make sure each participant has the correct materials before giving directions.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B182B08-C8A8-4792-9451-D0C6A855989C}" type="slidenum">
              <a:rPr lang="en-US" smtClean="0"/>
              <a:pPr/>
              <a:t>14</a:t>
            </a:fld>
            <a:endParaRPr lang="en-US"/>
          </a:p>
        </p:txBody>
      </p:sp>
    </p:spTree>
    <p:extLst>
      <p:ext uri="{BB962C8B-B14F-4D97-AF65-F5344CB8AC3E}">
        <p14:creationId xmlns:p14="http://schemas.microsoft.com/office/powerpoint/2010/main" val="2909901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Big Idea: </a:t>
            </a:r>
            <a:r>
              <a:rPr lang="en-US" dirty="0" smtClean="0"/>
              <a:t>Generating good writing prompts takes close and careful consideration of the text(s) they are tied to.</a:t>
            </a:r>
          </a:p>
          <a:p>
            <a:endParaRPr lang="en-US" b="1" dirty="0"/>
          </a:p>
          <a:p>
            <a:r>
              <a:rPr lang="en-US" b="1" dirty="0" smtClean="0"/>
              <a:t>Facilitator Notes:</a:t>
            </a:r>
          </a:p>
          <a:p>
            <a:pPr marL="171450" lvl="0" indent="-171450">
              <a:buFont typeface="Arial"/>
              <a:buChar char="•"/>
            </a:pPr>
            <a:r>
              <a:rPr lang="en-US" dirty="0" smtClean="0">
                <a:solidFill>
                  <a:srgbClr val="000000"/>
                </a:solidFill>
              </a:rPr>
              <a:t>The</a:t>
            </a:r>
            <a:r>
              <a:rPr lang="en-US" baseline="0" dirty="0" smtClean="0">
                <a:solidFill>
                  <a:srgbClr val="000000"/>
                </a:solidFill>
              </a:rPr>
              <a:t> questions from the answer key for the Roosevelt speech</a:t>
            </a:r>
            <a:r>
              <a:rPr lang="en-US" dirty="0" smtClean="0">
                <a:solidFill>
                  <a:srgbClr val="000000"/>
                </a:solidFill>
              </a:rPr>
              <a:t> that </a:t>
            </a:r>
            <a:r>
              <a:rPr lang="en-US" strike="noStrike" baseline="0" dirty="0" smtClean="0">
                <a:solidFill>
                  <a:srgbClr val="000000"/>
                </a:solidFill>
              </a:rPr>
              <a:t>have </a:t>
            </a:r>
            <a:r>
              <a:rPr lang="en-US" baseline="0" dirty="0" smtClean="0">
                <a:solidFill>
                  <a:srgbClr val="000000"/>
                </a:solidFill>
              </a:rPr>
              <a:t>an asterisk </a:t>
            </a:r>
            <a:r>
              <a:rPr lang="en-US" dirty="0" smtClean="0">
                <a:solidFill>
                  <a:srgbClr val="000000"/>
                </a:solidFill>
              </a:rPr>
              <a:t>are those that require </a:t>
            </a:r>
            <a:r>
              <a:rPr lang="en-US" dirty="0">
                <a:solidFill>
                  <a:srgbClr val="000000"/>
                </a:solidFill>
              </a:rPr>
              <a:t>students to </a:t>
            </a:r>
            <a:r>
              <a:rPr lang="en-US" dirty="0" smtClean="0">
                <a:solidFill>
                  <a:srgbClr val="000000"/>
                </a:solidFill>
              </a:rPr>
              <a:t>read the speech more deeply to answer them.</a:t>
            </a:r>
          </a:p>
          <a:p>
            <a:pPr marL="171450" lvl="0" indent="-171450">
              <a:buFont typeface="Arial"/>
              <a:buChar char="•"/>
            </a:pPr>
            <a:r>
              <a:rPr lang="en-US" dirty="0" smtClean="0">
                <a:solidFill>
                  <a:srgbClr val="000000"/>
                </a:solidFill>
              </a:rPr>
              <a:t>Generating CCR-aligned writing prompts is challenging work.</a:t>
            </a:r>
            <a:endParaRPr lang="en-US"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7B182B08-C8A8-4792-9451-D0C6A855989C}" type="slidenum">
              <a:rPr lang="en-US" smtClean="0"/>
              <a:pPr/>
              <a:t>15</a:t>
            </a:fld>
            <a:endParaRPr lang="en-US"/>
          </a:p>
        </p:txBody>
      </p:sp>
    </p:spTree>
    <p:extLst>
      <p:ext uri="{BB962C8B-B14F-4D97-AF65-F5344CB8AC3E}">
        <p14:creationId xmlns:p14="http://schemas.microsoft.com/office/powerpoint/2010/main" val="634862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Big Idea: </a:t>
            </a:r>
            <a:r>
              <a:rPr lang="en-US" dirty="0" smtClean="0"/>
              <a:t>Continue going over the instructions.</a:t>
            </a:r>
          </a:p>
          <a:p>
            <a:endParaRPr lang="en-US" b="1" dirty="0"/>
          </a:p>
          <a:p>
            <a:r>
              <a:rPr lang="en-US" b="1" dirty="0" smtClean="0"/>
              <a:t>Facilitator Notes: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Check in with the whole group to make sure all instructions are clearly understood before turning the room over to participants.</a:t>
            </a:r>
          </a:p>
          <a:p>
            <a:pPr marL="171450" lvl="0" indent="-171450">
              <a:buFont typeface="Arial"/>
              <a:buChar char="•"/>
            </a:pPr>
            <a:r>
              <a:rPr lang="en-US" dirty="0" smtClean="0">
                <a:solidFill>
                  <a:srgbClr val="000000"/>
                </a:solidFill>
              </a:rPr>
              <a:t>Leave the </a:t>
            </a:r>
            <a:r>
              <a:rPr lang="en-US" baseline="0" dirty="0" smtClean="0">
                <a:solidFill>
                  <a:srgbClr val="000000"/>
                </a:solidFill>
              </a:rPr>
              <a:t>Criteria for High-Quality Writing Prompts slide (next) on the screen during the activity.</a:t>
            </a:r>
            <a:endParaRPr lang="en-US" dirty="0" smtClean="0">
              <a:solidFill>
                <a:srgbClr val="000000"/>
              </a:solidFill>
            </a:endParaRPr>
          </a:p>
          <a:p>
            <a:pPr marL="171450" indent="-171450">
              <a:buFont typeface="Wingdings" charset="2"/>
              <a:buChar char="§"/>
            </a:pPr>
            <a:endParaRPr lang="en-US" dirty="0"/>
          </a:p>
        </p:txBody>
      </p:sp>
      <p:sp>
        <p:nvSpPr>
          <p:cNvPr id="4" name="Slide Number Placeholder 3"/>
          <p:cNvSpPr>
            <a:spLocks noGrp="1"/>
          </p:cNvSpPr>
          <p:nvPr>
            <p:ph type="sldNum" sz="quarter" idx="10"/>
          </p:nvPr>
        </p:nvSpPr>
        <p:spPr/>
        <p:txBody>
          <a:bodyPr/>
          <a:lstStyle/>
          <a:p>
            <a:fld id="{7B182B08-C8A8-4792-9451-D0C6A855989C}" type="slidenum">
              <a:rPr lang="en-US" smtClean="0"/>
              <a:pPr/>
              <a:t>16</a:t>
            </a:fld>
            <a:endParaRPr lang="en-US"/>
          </a:p>
        </p:txBody>
      </p:sp>
    </p:spTree>
    <p:extLst>
      <p:ext uri="{BB962C8B-B14F-4D97-AF65-F5344CB8AC3E}">
        <p14:creationId xmlns:p14="http://schemas.microsoft.com/office/powerpoint/2010/main" val="634862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Big Idea: </a:t>
            </a:r>
            <a:r>
              <a:rPr lang="en-US" dirty="0" smtClean="0"/>
              <a:t>These </a:t>
            </a:r>
            <a:r>
              <a:rPr lang="en-US" dirty="0"/>
              <a:t>criteria will assist participants in </a:t>
            </a:r>
            <a:r>
              <a:rPr lang="en-US" dirty="0" smtClean="0"/>
              <a:t>generating a CCR</a:t>
            </a:r>
            <a:r>
              <a:rPr lang="en-US" dirty="0"/>
              <a:t>-aligned </a:t>
            </a:r>
            <a:r>
              <a:rPr lang="en-US" dirty="0" smtClean="0"/>
              <a:t>writing prompt</a:t>
            </a:r>
            <a:r>
              <a:rPr lang="en-US" dirty="0"/>
              <a:t>.</a:t>
            </a: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Facilitator Note:</a:t>
            </a:r>
            <a:r>
              <a:rPr lang="en-US" b="1" dirty="0"/>
              <a:t> </a:t>
            </a:r>
            <a:r>
              <a:rPr lang="en-US" dirty="0" smtClean="0"/>
              <a:t>Leave this slide</a:t>
            </a:r>
            <a:r>
              <a:rPr lang="en-US" baseline="0" dirty="0" smtClean="0"/>
              <a:t> on the screen during the activity.</a:t>
            </a:r>
            <a:endParaRPr lang="en-US" dirty="0"/>
          </a:p>
        </p:txBody>
      </p:sp>
      <p:sp>
        <p:nvSpPr>
          <p:cNvPr id="4" name="Slide Number Placeholder 3"/>
          <p:cNvSpPr>
            <a:spLocks noGrp="1"/>
          </p:cNvSpPr>
          <p:nvPr>
            <p:ph type="sldNum" sz="quarter" idx="10"/>
          </p:nvPr>
        </p:nvSpPr>
        <p:spPr/>
        <p:txBody>
          <a:bodyPr/>
          <a:lstStyle/>
          <a:p>
            <a:fld id="{E81067FF-2A60-40D9-9C21-B759B5ECFEBD}" type="slidenum">
              <a:rPr lang="en-US" smtClean="0"/>
              <a:pPr/>
              <a:t>17</a:t>
            </a:fld>
            <a:endParaRPr lang="en-US"/>
          </a:p>
        </p:txBody>
      </p:sp>
    </p:spTree>
    <p:extLst>
      <p:ext uri="{BB962C8B-B14F-4D97-AF65-F5344CB8AC3E}">
        <p14:creationId xmlns:p14="http://schemas.microsoft.com/office/powerpoint/2010/main" val="10548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Big Idea: </a:t>
            </a:r>
            <a:r>
              <a:rPr lang="en-US" dirty="0"/>
              <a:t>Get participants to reflect on why asking </a:t>
            </a:r>
            <a:r>
              <a:rPr lang="en-US" dirty="0" smtClean="0"/>
              <a:t>students to respond to CCR-aligned writing prompts is a powerful tool in building knowledge.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Facilitator Talking Points:</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Who will share </a:t>
            </a:r>
            <a:r>
              <a:rPr lang="en-US" dirty="0" smtClean="0"/>
              <a:t>your </a:t>
            </a:r>
            <a:r>
              <a:rPr lang="en-US" sz="1200" kern="1200" dirty="0" smtClean="0">
                <a:solidFill>
                  <a:schemeClr val="tx1"/>
                </a:solidFill>
                <a:effectLst/>
                <a:latin typeface="+mn-lt"/>
                <a:ea typeface="+mn-ea"/>
                <a:cs typeface="+mn-cs"/>
              </a:rPr>
              <a:t>prompt and tell us what standards you tied to it?</a:t>
            </a:r>
          </a:p>
          <a:p>
            <a:pPr marL="171450" indent="-171450" defTabSz="914400">
              <a:buFont typeface="Arial"/>
              <a:buChar char="•"/>
              <a:defRPr/>
            </a:pPr>
            <a:r>
              <a:rPr lang="en-US" dirty="0"/>
              <a:t>Who will share </a:t>
            </a:r>
            <a:r>
              <a:rPr lang="en-US" dirty="0" smtClean="0"/>
              <a:t>your </a:t>
            </a:r>
            <a:r>
              <a:rPr lang="en-US" dirty="0"/>
              <a:t>insights about the value of </a:t>
            </a:r>
            <a:r>
              <a:rPr lang="en-US" dirty="0" smtClean="0"/>
              <a:t>high-quality, </a:t>
            </a:r>
            <a:r>
              <a:rPr lang="en-US" dirty="0"/>
              <a:t>text-dependent writing prompts</a:t>
            </a:r>
            <a:r>
              <a:rPr lang="en-US" dirty="0" smtClean="0"/>
              <a:t>?</a:t>
            </a:r>
          </a:p>
          <a:p>
            <a:pPr marL="171450" indent="-171450" defTabSz="914400">
              <a:buFont typeface="Arial"/>
              <a:buChar char="•"/>
              <a:defRPr/>
            </a:pPr>
            <a:r>
              <a:rPr lang="en-US" dirty="0" smtClean="0"/>
              <a:t>What makes a good prompt?</a:t>
            </a:r>
            <a:endParaRPr lang="en-US" sz="1200" kern="1200" dirty="0" smtClean="0">
              <a:solidFill>
                <a:schemeClr val="tx1"/>
              </a:solidFill>
              <a:effectLst/>
              <a:latin typeface="+mn-lt"/>
              <a:ea typeface="+mn-ea"/>
              <a:cs typeface="+mn-cs"/>
            </a:endParaRPr>
          </a:p>
          <a:p>
            <a:pPr marL="458788" lvl="1" indent="-171450">
              <a:lnSpc>
                <a:spcPct val="110000"/>
              </a:lnSpc>
              <a:buFont typeface="Courier New"/>
              <a:buChar char="o"/>
            </a:pPr>
            <a:r>
              <a:rPr lang="en-US" dirty="0">
                <a:solidFill>
                  <a:srgbClr val="000000"/>
                </a:solidFill>
              </a:rPr>
              <a:t>A good prompt demands that students return to analyze the text in a way that drives them back to the text.</a:t>
            </a:r>
          </a:p>
          <a:p>
            <a:pPr marL="458788" lvl="1" indent="-171450">
              <a:lnSpc>
                <a:spcPct val="110000"/>
              </a:lnSpc>
              <a:buFont typeface="Courier New"/>
              <a:buChar char="o"/>
            </a:pPr>
            <a:r>
              <a:rPr lang="en-US" dirty="0">
                <a:solidFill>
                  <a:srgbClr val="000000"/>
                </a:solidFill>
              </a:rPr>
              <a:t>A bad prompt departs from the text or doesn’t demand that students go back and engage deeply with it again</a:t>
            </a:r>
            <a:r>
              <a:rPr lang="en-US" dirty="0" smtClean="0">
                <a:solidFill>
                  <a:srgbClr val="000000"/>
                </a:solidFill>
              </a:rPr>
              <a:t>.</a:t>
            </a:r>
            <a:endParaRPr lang="en-US" dirty="0" smtClean="0"/>
          </a:p>
          <a:p>
            <a:pPr marL="171450" lvl="0" indent="-171450" defTabSz="914400">
              <a:buFont typeface="Arial"/>
              <a:buChar char="•"/>
              <a:defRPr/>
            </a:pPr>
            <a:r>
              <a:rPr lang="en-US" dirty="0" smtClean="0"/>
              <a:t>Writing, </a:t>
            </a:r>
            <a:r>
              <a:rPr lang="en-US" dirty="0"/>
              <a:t>or even </a:t>
            </a:r>
            <a:r>
              <a:rPr lang="en-US" dirty="0" smtClean="0"/>
              <a:t>identifying, </a:t>
            </a:r>
            <a:r>
              <a:rPr lang="en-US" dirty="0"/>
              <a:t>a good prompt is much more difficult than it might seem initially because it asks the creator to have a strong grasp of the reading. When instructors are busy, this can easily fall to the wayside if it is not nurtured through professional training opportunities and practice.  </a:t>
            </a:r>
          </a:p>
          <a:p>
            <a:pPr marL="171450" lvl="0" indent="-171450" defTabSz="914400">
              <a:buFont typeface="Arial"/>
              <a:buChar char="•"/>
              <a:defRPr/>
            </a:pPr>
            <a:r>
              <a:rPr lang="en-US" dirty="0"/>
              <a:t>The best way to test a prompt is to actually answer (or outline) it yourself to see if it results in the kind of essay you desired. This also allows you to see how long it might take students. While this is tough to ask of busy instructors, it is worthwhile</a:t>
            </a:r>
            <a:r>
              <a:rPr lang="en-US" dirty="0" smtClean="0"/>
              <a: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182B08-C8A8-4792-9451-D0C6A855989C}" type="slidenum">
              <a:rPr lang="en-US" smtClean="0"/>
              <a:pPr/>
              <a:t>18</a:t>
            </a:fld>
            <a:endParaRPr lang="en-US"/>
          </a:p>
        </p:txBody>
      </p:sp>
    </p:spTree>
    <p:extLst>
      <p:ext uri="{BB962C8B-B14F-4D97-AF65-F5344CB8AC3E}">
        <p14:creationId xmlns:p14="http://schemas.microsoft.com/office/powerpoint/2010/main" val="4039198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b="1" dirty="0" smtClean="0"/>
              <a:t>Big Idea: </a:t>
            </a:r>
            <a:r>
              <a:rPr lang="en-US" dirty="0" smtClean="0"/>
              <a:t>Ask participants </a:t>
            </a:r>
            <a:r>
              <a:rPr lang="en-US" dirty="0"/>
              <a:t>to discuss what they have learned and to think ahead about how they plan to use what they have learned. </a:t>
            </a:r>
          </a:p>
          <a:p>
            <a:endParaRPr lang="en-US" dirty="0"/>
          </a:p>
        </p:txBody>
      </p:sp>
      <p:sp>
        <p:nvSpPr>
          <p:cNvPr id="4" name="Slide Number Placeholder 3"/>
          <p:cNvSpPr>
            <a:spLocks noGrp="1"/>
          </p:cNvSpPr>
          <p:nvPr>
            <p:ph type="sldNum" sz="quarter" idx="10"/>
          </p:nvPr>
        </p:nvSpPr>
        <p:spPr/>
        <p:txBody>
          <a:bodyPr/>
          <a:lstStyle/>
          <a:p>
            <a:fld id="{A1746C55-DBCE-BE40-B7B1-D03C52A6C0A4}" type="slidenum">
              <a:rPr lang="en-US" smtClean="0"/>
              <a:pPr/>
              <a:t>19</a:t>
            </a:fld>
            <a:endParaRPr lang="en-US"/>
          </a:p>
        </p:txBody>
      </p:sp>
    </p:spTree>
    <p:extLst>
      <p:ext uri="{BB962C8B-B14F-4D97-AF65-F5344CB8AC3E}">
        <p14:creationId xmlns:p14="http://schemas.microsoft.com/office/powerpoint/2010/main" val="11407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b="1" dirty="0" smtClean="0">
                <a:solidFill>
                  <a:srgbClr val="000000"/>
                </a:solidFill>
                <a:cs typeface="Helvetica"/>
                <a:sym typeface="Arial"/>
              </a:rPr>
              <a:t>Big Idea: </a:t>
            </a:r>
            <a:r>
              <a:rPr lang="en-US" dirty="0" smtClean="0">
                <a:solidFill>
                  <a:srgbClr val="000000"/>
                </a:solidFill>
                <a:cs typeface="Helvetica"/>
                <a:sym typeface="Arial"/>
              </a:rPr>
              <a:t>These are the most important instructional changes demanded by the CCR Standards for Adult Education.</a:t>
            </a:r>
            <a:r>
              <a:rPr lang="en-US" baseline="0" dirty="0" smtClean="0">
                <a:solidFill>
                  <a:srgbClr val="000000"/>
                </a:solidFill>
                <a:cs typeface="Helvetica"/>
                <a:sym typeface="Arial"/>
              </a:rPr>
              <a:t> </a:t>
            </a:r>
            <a:endParaRPr lang="en-US" b="1" dirty="0" smtClean="0">
              <a:solidFill>
                <a:srgbClr val="000000"/>
              </a:solidFill>
              <a:cs typeface="Helvetica"/>
              <a:sym typeface="Arial"/>
            </a:endParaRPr>
          </a:p>
          <a:p>
            <a:pPr marL="0" indent="0">
              <a:lnSpc>
                <a:spcPct val="120000"/>
              </a:lnSpc>
              <a:buFont typeface="+mj-lt"/>
              <a:buNone/>
            </a:pPr>
            <a:endParaRPr lang="en-US" b="1" dirty="0" smtClean="0">
              <a:solidFill>
                <a:srgbClr val="000000"/>
              </a:solidFill>
              <a:cs typeface="Helvetica"/>
              <a:sym typeface="Arial"/>
            </a:endParaRPr>
          </a:p>
          <a:p>
            <a:pPr marL="0" indent="0">
              <a:lnSpc>
                <a:spcPct val="120000"/>
              </a:lnSpc>
              <a:buFont typeface="+mj-lt"/>
              <a:buNone/>
            </a:pPr>
            <a:r>
              <a:rPr lang="en-US" b="1" dirty="0" smtClean="0">
                <a:solidFill>
                  <a:srgbClr val="000000"/>
                </a:solidFill>
                <a:cs typeface="Helvetica"/>
                <a:sym typeface="Arial"/>
              </a:rPr>
              <a:t>Facilitator Talking Points:</a:t>
            </a:r>
          </a:p>
          <a:p>
            <a:pPr marL="171450" indent="-171450">
              <a:lnSpc>
                <a:spcPct val="110000"/>
              </a:lnSpc>
              <a:buFont typeface="Arial"/>
              <a:buChar char="•"/>
            </a:pPr>
            <a:r>
              <a:rPr lang="en-US" dirty="0">
                <a:solidFill>
                  <a:srgbClr val="000000"/>
                </a:solidFill>
                <a:cs typeface="Helvetica"/>
                <a:sym typeface="Arial"/>
              </a:rPr>
              <a:t>The key advances represent the most important instructional changes demanded by the CCR Standards for Adult Education. </a:t>
            </a:r>
          </a:p>
          <a:p>
            <a:pPr marL="458788" lvl="1" indent="-171450">
              <a:lnSpc>
                <a:spcPct val="110000"/>
              </a:lnSpc>
              <a:buFont typeface="Courier New"/>
              <a:buChar char="o"/>
            </a:pPr>
            <a:r>
              <a:rPr lang="en-US" dirty="0">
                <a:solidFill>
                  <a:srgbClr val="000000"/>
                </a:solidFill>
                <a:cs typeface="Helvetica"/>
                <a:sym typeface="Arial"/>
              </a:rPr>
              <a:t>Key Advance 1: The standards build a staircase of text complexity so that all students are ready for the demands of college</a:t>
            </a:r>
            <a:r>
              <a:rPr lang="en-US" dirty="0" smtClean="0">
                <a:solidFill>
                  <a:srgbClr val="000000"/>
                </a:solidFill>
                <a:cs typeface="Helvetica"/>
                <a:sym typeface="Arial"/>
              </a:rPr>
              <a:t>- and </a:t>
            </a:r>
            <a:r>
              <a:rPr lang="en-US" dirty="0">
                <a:solidFill>
                  <a:srgbClr val="000000"/>
                </a:solidFill>
                <a:cs typeface="Helvetica"/>
                <a:sym typeface="Arial"/>
              </a:rPr>
              <a:t>career-level reading.</a:t>
            </a:r>
          </a:p>
          <a:p>
            <a:pPr marL="458788" lvl="1" indent="-171450">
              <a:lnSpc>
                <a:spcPct val="110000"/>
              </a:lnSpc>
              <a:buFont typeface="Courier New"/>
              <a:buChar char="o"/>
            </a:pPr>
            <a:r>
              <a:rPr lang="en-US" dirty="0">
                <a:solidFill>
                  <a:srgbClr val="000000"/>
                </a:solidFill>
                <a:cs typeface="Helvetica"/>
                <a:sym typeface="Arial"/>
              </a:rPr>
              <a:t>Key Advance 2: The standards place a premium on students drawing evidence from texts to support their claims and conclusions about texts.</a:t>
            </a:r>
          </a:p>
          <a:p>
            <a:pPr marL="458788" lvl="1" indent="-171450">
              <a:lnSpc>
                <a:spcPct val="110000"/>
              </a:lnSpc>
              <a:buFont typeface="Courier New"/>
              <a:buChar char="o"/>
            </a:pPr>
            <a:r>
              <a:rPr lang="en-US" dirty="0">
                <a:solidFill>
                  <a:srgbClr val="000000"/>
                </a:solidFill>
                <a:cs typeface="Helvetica"/>
                <a:sym typeface="Arial"/>
              </a:rPr>
              <a:t>Key Advance 3: The standards identify</a:t>
            </a:r>
            <a:r>
              <a:rPr lang="en-US" dirty="0">
                <a:solidFill>
                  <a:srgbClr val="FF0000"/>
                </a:solidFill>
                <a:cs typeface="Helvetica"/>
                <a:sym typeface="Arial"/>
              </a:rPr>
              <a:t> </a:t>
            </a:r>
            <a:r>
              <a:rPr lang="en-US" dirty="0">
                <a:solidFill>
                  <a:srgbClr val="000000"/>
                </a:solidFill>
                <a:cs typeface="Helvetica"/>
                <a:sym typeface="Arial"/>
              </a:rPr>
              <a:t>reading, researching, and writing about texts as the key to gaining knowledge. </a:t>
            </a:r>
            <a:endParaRPr lang="en-US" baseline="0" dirty="0" smtClean="0">
              <a:solidFill>
                <a:srgbClr val="000000"/>
              </a:solidFill>
              <a:cs typeface="Helvetica"/>
              <a:sym typeface="Arial"/>
            </a:endParaRPr>
          </a:p>
          <a:p>
            <a:pPr marL="171450" indent="-171450">
              <a:lnSpc>
                <a:spcPct val="120000"/>
              </a:lnSpc>
              <a:buFont typeface="Arial"/>
              <a:buChar char="•"/>
            </a:pPr>
            <a:r>
              <a:rPr lang="en-US" baseline="0" dirty="0" smtClean="0">
                <a:solidFill>
                  <a:srgbClr val="000000"/>
                </a:solidFill>
                <a:cs typeface="Helvetica"/>
                <a:sym typeface="Arial"/>
              </a:rPr>
              <a:t>In this unit, we will address the third key advance, BUILDING KNOWLEDGE.</a:t>
            </a:r>
          </a:p>
          <a:p>
            <a:pPr marL="171450" indent="-171450">
              <a:lnSpc>
                <a:spcPct val="120000"/>
              </a:lnSpc>
              <a:buFont typeface="Arial"/>
              <a:buChar char="•"/>
            </a:pPr>
            <a:r>
              <a:rPr lang="en-US" dirty="0" smtClean="0">
                <a:solidFill>
                  <a:srgbClr val="000000"/>
                </a:solidFill>
                <a:cs typeface="Helvetica"/>
                <a:sym typeface="Arial"/>
              </a:rPr>
              <a:t>This unit begins with an overview of the rationale for this advance and the implications for instruction.</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Facilitator</a:t>
            </a:r>
            <a:r>
              <a:rPr lang="en-US" b="1" dirty="0" smtClean="0"/>
              <a:t> Note:</a:t>
            </a:r>
            <a:r>
              <a:rPr lang="en-US" dirty="0"/>
              <a:t> </a:t>
            </a:r>
            <a:r>
              <a:rPr lang="en-US" sz="1200" b="0" dirty="0" smtClean="0">
                <a:solidFill>
                  <a:srgbClr val="000000"/>
                </a:solidFill>
              </a:rPr>
              <a:t>Plan</a:t>
            </a:r>
            <a:r>
              <a:rPr lang="en-US" sz="1200" b="0" baseline="0" dirty="0" smtClean="0">
                <a:solidFill>
                  <a:srgbClr val="000000"/>
                </a:solidFill>
              </a:rPr>
              <a:t> for about 15 minutes to introduce the unit (Slides 1-6).</a:t>
            </a:r>
            <a:endParaRPr lang="en-US" sz="1200" b="0" dirty="0" smtClean="0">
              <a:solidFill>
                <a:srgbClr val="000000"/>
              </a:solidFill>
            </a:endParaRPr>
          </a:p>
        </p:txBody>
      </p:sp>
      <p:sp>
        <p:nvSpPr>
          <p:cNvPr id="4" name="Slide Number Placeholder 3"/>
          <p:cNvSpPr>
            <a:spLocks noGrp="1"/>
          </p:cNvSpPr>
          <p:nvPr>
            <p:ph type="sldNum" sz="quarter" idx="10"/>
          </p:nvPr>
        </p:nvSpPr>
        <p:spPr/>
        <p:txBody>
          <a:bodyPr/>
          <a:lstStyle/>
          <a:p>
            <a:fld id="{7B182B08-C8A8-4792-9451-D0C6A855989C}" type="slidenum">
              <a:rPr lang="en-US" smtClean="0"/>
              <a:pPr/>
              <a:t>2</a:t>
            </a:fld>
            <a:endParaRPr lang="en-US"/>
          </a:p>
        </p:txBody>
      </p:sp>
    </p:spTree>
    <p:extLst>
      <p:ext uri="{BB962C8B-B14F-4D97-AF65-F5344CB8AC3E}">
        <p14:creationId xmlns:p14="http://schemas.microsoft.com/office/powerpoint/2010/main" val="309529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r>
              <a:rPr lang="en-US" dirty="0"/>
              <a:t>The three advances are connected and build on one another.</a:t>
            </a:r>
          </a:p>
          <a:p>
            <a:endParaRPr lang="en-US" b="1" dirty="0"/>
          </a:p>
          <a:p>
            <a:r>
              <a:rPr lang="en-US" b="1" dirty="0" smtClean="0"/>
              <a:t>Facilitator Talking</a:t>
            </a:r>
            <a:r>
              <a:rPr lang="en-US" b="1" baseline="0" dirty="0" smtClean="0"/>
              <a:t> Point</a:t>
            </a:r>
            <a:r>
              <a:rPr lang="en-US" b="1" dirty="0" smtClean="0"/>
              <a:t>:</a:t>
            </a:r>
            <a:r>
              <a:rPr lang="en-US" b="1" dirty="0"/>
              <a:t> </a:t>
            </a:r>
            <a:r>
              <a:rPr lang="en-US" dirty="0" smtClean="0"/>
              <a:t>When </a:t>
            </a:r>
            <a:r>
              <a:rPr lang="en-US" dirty="0"/>
              <a:t>students engage with complex </a:t>
            </a:r>
            <a:r>
              <a:rPr lang="en-US" dirty="0" smtClean="0"/>
              <a:t>text and extract </a:t>
            </a:r>
            <a:r>
              <a:rPr lang="en-US" dirty="0"/>
              <a:t>and employ </a:t>
            </a:r>
            <a:r>
              <a:rPr lang="en-US" dirty="0" smtClean="0"/>
              <a:t>evidence from those texts, they </a:t>
            </a:r>
            <a:r>
              <a:rPr lang="en-US" dirty="0"/>
              <a:t>build knowledge about the </a:t>
            </a:r>
            <a:r>
              <a:rPr lang="en-US" dirty="0" smtClean="0"/>
              <a:t>world, enlarge their experience, and broaden their worldviews.</a:t>
            </a:r>
            <a:endParaRPr lang="en-US" dirty="0"/>
          </a:p>
        </p:txBody>
      </p:sp>
      <p:sp>
        <p:nvSpPr>
          <p:cNvPr id="4" name="Slide Number Placeholder 3"/>
          <p:cNvSpPr>
            <a:spLocks noGrp="1"/>
          </p:cNvSpPr>
          <p:nvPr>
            <p:ph type="sldNum" sz="quarter" idx="10"/>
          </p:nvPr>
        </p:nvSpPr>
        <p:spPr/>
        <p:txBody>
          <a:bodyPr/>
          <a:lstStyle/>
          <a:p>
            <a:fld id="{A1746C55-DBCE-BE40-B7B1-D03C52A6C0A4}" type="slidenum">
              <a:rPr lang="en-US" smtClean="0"/>
              <a:t>3</a:t>
            </a:fld>
            <a:endParaRPr lang="en-US"/>
          </a:p>
        </p:txBody>
      </p:sp>
    </p:spTree>
    <p:extLst>
      <p:ext uri="{BB962C8B-B14F-4D97-AF65-F5344CB8AC3E}">
        <p14:creationId xmlns:p14="http://schemas.microsoft.com/office/powerpoint/2010/main" val="4032252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Big Idea: </a:t>
            </a:r>
            <a:r>
              <a:rPr lang="en-US" dirty="0"/>
              <a:t>The purpose of this unit is to understand the important </a:t>
            </a:r>
            <a:r>
              <a:rPr lang="en-US" dirty="0" smtClean="0"/>
              <a:t>role that </a:t>
            </a:r>
            <a:r>
              <a:rPr lang="en-US" dirty="0"/>
              <a:t>building knowledge through reading and writing about texts occupies in the </a:t>
            </a:r>
            <a:r>
              <a:rPr lang="en-US" dirty="0" smtClean="0"/>
              <a:t>CCR Standards.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Facilitator Talking</a:t>
            </a:r>
            <a:r>
              <a:rPr lang="en-US" b="1" baseline="0" dirty="0" smtClean="0"/>
              <a:t> Points:</a:t>
            </a:r>
            <a:endParaRPr lang="en-US" b="1" dirty="0" smtClean="0"/>
          </a:p>
          <a:p>
            <a:pPr marL="171450" indent="-171450">
              <a:buFont typeface="Arial"/>
              <a:buChar char="•"/>
            </a:pPr>
            <a:r>
              <a:rPr lang="en-US" sz="1200" kern="1200" dirty="0" smtClean="0">
                <a:solidFill>
                  <a:schemeClr val="tx1"/>
                </a:solidFill>
                <a:effectLst/>
                <a:latin typeface="+mn-lt"/>
                <a:ea typeface="+mn-ea"/>
                <a:cs typeface="+mn-cs"/>
              </a:rPr>
              <a:t>Having students respond frequently to text-based writing reminds students they are meant to learn from what they read, and it shows students how much they actually have learned from reading.</a:t>
            </a:r>
          </a:p>
          <a:p>
            <a:pPr marL="171450" indent="-171450">
              <a:buFont typeface="Arial"/>
              <a:buChar char="•"/>
            </a:pPr>
            <a:r>
              <a:rPr lang="en-US" dirty="0" smtClean="0"/>
              <a:t>Asking students to write means students need to return to the text to be academically successful. This exposure reinforces and expands reading comprehension.</a:t>
            </a:r>
          </a:p>
          <a:p>
            <a:endParaRPr lang="en-US" sz="1200" kern="1200" dirty="0" smtClean="0">
              <a:solidFill>
                <a:schemeClr val="tx1"/>
              </a:solidFill>
              <a:effectLst/>
              <a:latin typeface="+mn-lt"/>
              <a:ea typeface="+mn-ea"/>
              <a:cs typeface="+mn-cs"/>
            </a:endParaRPr>
          </a:p>
          <a:p>
            <a:r>
              <a:rPr lang="en-US" b="1" dirty="0" smtClean="0"/>
              <a:t>Facilitator</a:t>
            </a:r>
            <a:r>
              <a:rPr lang="en-US" b="1" baseline="0" dirty="0" smtClean="0"/>
              <a:t> </a:t>
            </a:r>
            <a:r>
              <a:rPr lang="en-US" b="1" dirty="0" smtClean="0"/>
              <a:t>Notes:</a:t>
            </a:r>
          </a:p>
          <a:p>
            <a:pPr marL="171450" indent="-171450">
              <a:buFont typeface="Arial"/>
              <a:buChar char="•"/>
            </a:pPr>
            <a:r>
              <a:rPr lang="en-US" b="0" dirty="0" smtClean="0"/>
              <a:t>Read these</a:t>
            </a:r>
            <a:r>
              <a:rPr lang="en-US" b="0" baseline="0" dirty="0" smtClean="0"/>
              <a:t> two objectives for Unit 4 aloud and move to the next slide to learn more about the rationale for the unit.</a:t>
            </a:r>
          </a:p>
          <a:p>
            <a:pPr marL="171450" indent="-171450">
              <a:buFont typeface="Arial"/>
              <a:buChar char="•"/>
            </a:pPr>
            <a:r>
              <a:rPr lang="en-US" b="0" baseline="0" dirty="0" smtClean="0"/>
              <a:t>You can pause for questions, but know that most will be answered by continuing with the introductory slide presentation (Slides 1-6).</a:t>
            </a:r>
            <a:endParaRPr lang="en-US" baseline="0" dirty="0" smtClean="0"/>
          </a:p>
          <a:p>
            <a:pPr marL="0" indent="0">
              <a:buFont typeface="Arial"/>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1746C55-DBCE-BE40-B7B1-D03C52A6C0A4}" type="slidenum">
              <a:rPr lang="en-US" smtClean="0"/>
              <a:pPr/>
              <a:t>4</a:t>
            </a:fld>
            <a:endParaRPr lang="en-US"/>
          </a:p>
        </p:txBody>
      </p:sp>
    </p:spTree>
    <p:extLst>
      <p:ext uri="{BB962C8B-B14F-4D97-AF65-F5344CB8AC3E}">
        <p14:creationId xmlns:p14="http://schemas.microsoft.com/office/powerpoint/2010/main" val="3981133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70" name="Shape 190"/>
          <p:cNvSpPr>
            <a:spLocks noGrp="1" noRot="1" noChangeAspect="1" noTextEdit="1"/>
          </p:cNvSpPr>
          <p:nvPr>
            <p:ph type="sldImg" idx="2"/>
          </p:nvPr>
        </p:nvSpPr>
        <p:spPr>
          <a:noFill/>
          <a:ln>
            <a:headEnd/>
            <a:tailEnd/>
          </a:ln>
        </p:spPr>
      </p:sp>
      <p:sp>
        <p:nvSpPr>
          <p:cNvPr id="58371" name="Shape 191"/>
          <p:cNvSpPr txBox="1">
            <a:spLocks noGrp="1"/>
          </p:cNvSpPr>
          <p:nvPr>
            <p:ph type="body" idx="1"/>
          </p:nvPr>
        </p:nvSpPr>
        <p:spPr bwMode="auto">
          <a:xfrm>
            <a:off x="685800" y="4344025"/>
            <a:ext cx="5486400" cy="26776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tIns="45700" bIns="45700" numCol="1" anchor="t" compatLnSpc="1">
            <a:prstTxWarp prst="textNoShape">
              <a:avLst/>
            </a:prstTxWarp>
            <a:spAutoFit/>
          </a:bodyPr>
          <a:lstStyle/>
          <a:p>
            <a:pPr eaLnBrk="1" hangingPunct="1">
              <a:spcBef>
                <a:spcPct val="0"/>
              </a:spcBef>
            </a:pPr>
            <a:r>
              <a:rPr lang="en-US" b="1" dirty="0" smtClean="0">
                <a:latin typeface="+mj-lt"/>
              </a:rPr>
              <a:t>Big Idea: </a:t>
            </a:r>
            <a:r>
              <a:rPr lang="en-US" dirty="0" smtClean="0">
                <a:latin typeface="+mj-lt"/>
              </a:rPr>
              <a:t>Research shows that building knowledge strengthens students’ comprehension.</a:t>
            </a:r>
            <a:endParaRPr lang="en-US" b="1" dirty="0" smtClean="0">
              <a:latin typeface="+mj-lt"/>
            </a:endParaRPr>
          </a:p>
          <a:p>
            <a:pPr eaLnBrk="1" hangingPunct="1">
              <a:spcBef>
                <a:spcPct val="0"/>
              </a:spcBef>
            </a:pPr>
            <a:endParaRPr lang="en-US" b="1" dirty="0">
              <a:latin typeface="+mj-lt"/>
            </a:endParaRPr>
          </a:p>
          <a:p>
            <a:pPr eaLnBrk="1" hangingPunct="1">
              <a:spcBef>
                <a:spcPct val="0"/>
              </a:spcBef>
            </a:pPr>
            <a:r>
              <a:rPr lang="en-US" b="1" dirty="0" smtClean="0">
                <a:latin typeface="+mj-lt"/>
              </a:rPr>
              <a:t>Facilitator Talking Points:</a:t>
            </a:r>
          </a:p>
          <a:p>
            <a:pPr marL="171450" indent="-171450" defTabSz="914400">
              <a:spcBef>
                <a:spcPct val="0"/>
              </a:spcBef>
              <a:buFont typeface="Arial"/>
              <a:buChar char="•"/>
              <a:defRPr/>
            </a:pPr>
            <a:r>
              <a:rPr lang="en-US" dirty="0" smtClean="0">
                <a:solidFill>
                  <a:schemeClr val="tx1"/>
                </a:solidFill>
              </a:rPr>
              <a:t>Comprehension instruction needs to go hand in</a:t>
            </a:r>
            <a:r>
              <a:rPr lang="en-US" dirty="0"/>
              <a:t> </a:t>
            </a:r>
            <a:r>
              <a:rPr lang="en-US" dirty="0" smtClean="0">
                <a:solidFill>
                  <a:schemeClr val="tx1"/>
                </a:solidFill>
              </a:rPr>
              <a:t>hand with building knowledge on </a:t>
            </a:r>
            <a:r>
              <a:rPr lang="en-US" dirty="0" smtClean="0"/>
              <a:t>topics</a:t>
            </a:r>
            <a:r>
              <a:rPr lang="en-US" baseline="0" dirty="0" smtClean="0"/>
              <a:t> because </a:t>
            </a:r>
            <a:r>
              <a:rPr lang="en-US" baseline="0" dirty="0" smtClean="0">
                <a:solidFill>
                  <a:schemeClr val="tx1"/>
                </a:solidFill>
              </a:rPr>
              <a:t>they reinforce </a:t>
            </a:r>
            <a:r>
              <a:rPr lang="en-US" dirty="0" smtClean="0"/>
              <a:t>each </a:t>
            </a:r>
            <a:r>
              <a:rPr lang="en-US" baseline="0" dirty="0" smtClean="0">
                <a:solidFill>
                  <a:schemeClr val="tx1"/>
                </a:solidFill>
              </a:rPr>
              <a:t>other.</a:t>
            </a:r>
            <a:r>
              <a:rPr lang="en-US" dirty="0" smtClean="0">
                <a:solidFill>
                  <a:schemeClr val="tx1"/>
                </a:solidFill>
              </a:rPr>
              <a:t> </a:t>
            </a:r>
            <a:r>
              <a:rPr lang="en-US" dirty="0"/>
              <a:t>When faced with a complex text, comprehension strategies cannot compensate for a student’s weak domain knowledge.</a:t>
            </a:r>
          </a:p>
          <a:p>
            <a:pPr marL="171450" marR="0" indent="-171450" algn="l" defTabSz="914400" rtl="0" eaLnBrk="1" fontAlgn="auto" latinLnBrk="0" hangingPunct="1">
              <a:lnSpc>
                <a:spcPct val="100000"/>
              </a:lnSpc>
              <a:spcBef>
                <a:spcPct val="0"/>
              </a:spcBef>
              <a:spcAft>
                <a:spcPts val="0"/>
              </a:spcAft>
              <a:buClrTx/>
              <a:buSzTx/>
              <a:buFont typeface="Arial"/>
              <a:buChar char="•"/>
              <a:tabLst/>
              <a:defRPr/>
            </a:pPr>
            <a:r>
              <a:rPr lang="en-US" dirty="0" smtClean="0"/>
              <a:t>For </a:t>
            </a:r>
            <a:r>
              <a:rPr lang="en-US" dirty="0"/>
              <a:t>deep comprehension to take place, students must connect the information from the printed page with relevant background knowledge stored in their memories. </a:t>
            </a:r>
            <a:endParaRPr lang="en-US" dirty="0" smtClean="0"/>
          </a:p>
          <a:p>
            <a:pPr marL="171450" marR="0" indent="-171450" algn="l" defTabSz="914400" rtl="0" eaLnBrk="1" fontAlgn="auto" latinLnBrk="0" hangingPunct="1">
              <a:lnSpc>
                <a:spcPct val="100000"/>
              </a:lnSpc>
              <a:spcBef>
                <a:spcPct val="0"/>
              </a:spcBef>
              <a:spcAft>
                <a:spcPts val="0"/>
              </a:spcAft>
              <a:buClrTx/>
              <a:buSzTx/>
              <a:buFont typeface="Arial"/>
              <a:buChar char="•"/>
              <a:tabLst/>
              <a:defRPr/>
            </a:pPr>
            <a:r>
              <a:rPr lang="en-US" dirty="0" smtClean="0"/>
              <a:t>Growing </a:t>
            </a:r>
            <a:r>
              <a:rPr lang="en-US" dirty="0"/>
              <a:t>domain knowledge aids students’ comprehension of future texts; it also builds students’ vocabulary </a:t>
            </a:r>
            <a:r>
              <a:rPr lang="en-US" dirty="0" smtClean="0"/>
              <a:t>quickly. </a:t>
            </a:r>
            <a:r>
              <a:rPr lang="en-US" dirty="0" smtClean="0">
                <a:solidFill>
                  <a:schemeClr val="tx1"/>
                </a:solidFill>
              </a:rPr>
              <a:t>And asking students to write about what they read is a central method to building students’ knowledge.</a:t>
            </a:r>
          </a:p>
        </p:txBody>
      </p:sp>
      <p:sp>
        <p:nvSpPr>
          <p:cNvPr id="58372" name="Shape 192"/>
          <p:cNvSpPr>
            <a:spLocks noGrp="1"/>
          </p:cNvSpPr>
          <p:nvPr>
            <p:ph type="sldNum" sz="quarter" idx="12"/>
          </p:nvPr>
        </p:nvSpPr>
        <p:spPr>
          <a:xfrm>
            <a:off x="3884613" y="8865482"/>
            <a:ext cx="2971800" cy="276959"/>
          </a:xfrm>
          <a:noFill/>
        </p:spPr>
        <p:txBody>
          <a:bodyPr tIns="45700"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buSzPct val="25000"/>
            </a:pPr>
            <a:r>
              <a:rPr lang="en-US" sz="1200"/>
              <a:t> </a:t>
            </a:r>
          </a:p>
        </p:txBody>
      </p:sp>
      <p:sp>
        <p:nvSpPr>
          <p:cNvPr id="5" name="Slide Number Placeholder 3"/>
          <p:cNvSpPr txBox="1">
            <a:spLocks/>
          </p:cNvSpPr>
          <p:nvPr/>
        </p:nvSpPr>
        <p:spPr>
          <a:xfrm>
            <a:off x="3884613" y="8685213"/>
            <a:ext cx="2971800" cy="457200"/>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1746C55-DBCE-BE40-B7B1-D03C52A6C0A4}" type="slidenum">
              <a:rPr lang="en-US" smtClean="0"/>
              <a:pPr/>
              <a:t>5</a:t>
            </a:fld>
            <a:endParaRPr lang="en-US"/>
          </a:p>
        </p:txBody>
      </p:sp>
    </p:spTree>
    <p:extLst>
      <p:ext uri="{BB962C8B-B14F-4D97-AF65-F5344CB8AC3E}">
        <p14:creationId xmlns:p14="http://schemas.microsoft.com/office/powerpoint/2010/main" val="389520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Big Idea: </a:t>
            </a:r>
            <a:r>
              <a:rPr lang="en-US" dirty="0" smtClean="0">
                <a:solidFill>
                  <a:srgbClr val="000000"/>
                </a:solidFill>
              </a:rPr>
              <a:t>Collecting their thoughts </a:t>
            </a:r>
            <a:r>
              <a:rPr lang="en-US" dirty="0"/>
              <a:t>in writing is frequently how people consolidate and display their </a:t>
            </a:r>
            <a:r>
              <a:rPr lang="en-US" dirty="0" smtClean="0"/>
              <a:t>knowledge.</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Facilitator Talking Points:</a:t>
            </a:r>
          </a:p>
          <a:p>
            <a:pPr marL="171450" indent="-171450">
              <a:buFont typeface="Arial"/>
              <a:buChar char="•"/>
              <a:defRPr/>
            </a:pPr>
            <a:r>
              <a:rPr lang="en-US" dirty="0" smtClean="0"/>
              <a:t>In instruction, the big shift is to demand evidence in student writing assignments.</a:t>
            </a:r>
          </a:p>
          <a:p>
            <a:pPr marL="171450" indent="-171450">
              <a:buFont typeface="Arial"/>
              <a:buChar char="•"/>
              <a:defRPr/>
            </a:pPr>
            <a:r>
              <a:rPr lang="en-US" dirty="0" smtClean="0"/>
              <a:t>A </a:t>
            </a:r>
            <a:r>
              <a:rPr lang="en-US" dirty="0"/>
              <a:t>good prompt spurs students to return to the text </a:t>
            </a:r>
            <a:r>
              <a:rPr lang="en-US" dirty="0" smtClean="0"/>
              <a:t>to </a:t>
            </a:r>
            <a:r>
              <a:rPr lang="en-US" dirty="0"/>
              <a:t>synthesize and consolidate their learning. </a:t>
            </a:r>
            <a:endParaRPr lang="en-US" dirty="0" smtClean="0"/>
          </a:p>
          <a:p>
            <a:pPr marL="171450" indent="-171450">
              <a:buFont typeface="Arial"/>
              <a:buChar char="•"/>
              <a:defRPr/>
            </a:pPr>
            <a:r>
              <a:rPr lang="en-US" dirty="0" smtClean="0"/>
              <a:t>By requiring a final deep reading of the text, a text-based writing prompt actually strengthens reading comprehension at the same time it assesses their understanding and builds writing skills. Research assignments do the same. Doing both well are hallmarks of college and career readiness.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Facilitator Notes:</a:t>
            </a:r>
          </a:p>
          <a:p>
            <a:pPr marL="171450" indent="-171450">
              <a:buFont typeface="Arial"/>
              <a:buChar char="•"/>
            </a:pPr>
            <a:r>
              <a:rPr lang="en-US" dirty="0" smtClean="0"/>
              <a:t>Discuss each</a:t>
            </a:r>
            <a:r>
              <a:rPr lang="en-US" baseline="0" dirty="0" smtClean="0"/>
              <a:t> bullet point with participants</a:t>
            </a:r>
            <a:r>
              <a:rPr lang="en-US" dirty="0" smtClean="0"/>
              <a:t>. This is about the kinds of texts and the kinds of practices that will build knowledge through</a:t>
            </a:r>
            <a:r>
              <a:rPr lang="en-US" baseline="0" dirty="0" smtClean="0"/>
              <a:t> reading. </a:t>
            </a:r>
          </a:p>
          <a:p>
            <a:pPr marL="171450" indent="-171450">
              <a:buFont typeface="Arial"/>
              <a:buChar char="•"/>
            </a:pPr>
            <a:r>
              <a:rPr lang="en-US" baseline="0" dirty="0" smtClean="0"/>
              <a:t>You need to make sure participants understand the link between reading</a:t>
            </a:r>
            <a:r>
              <a:rPr lang="en-US" dirty="0" smtClean="0"/>
              <a:t> and writing about what they read</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B182B08-C8A8-4792-9451-D0C6A855989C}" type="slidenum">
              <a:rPr lang="en-US" smtClean="0"/>
              <a:pPr/>
              <a:t>6</a:t>
            </a:fld>
            <a:endParaRPr lang="en-US"/>
          </a:p>
        </p:txBody>
      </p:sp>
    </p:spTree>
    <p:extLst>
      <p:ext uri="{BB962C8B-B14F-4D97-AF65-F5344CB8AC3E}">
        <p14:creationId xmlns:p14="http://schemas.microsoft.com/office/powerpoint/2010/main" val="864245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746C55-DBCE-BE40-B7B1-D03C52A6C0A4}" type="slidenum">
              <a:rPr lang="en-US" smtClean="0"/>
              <a:pPr/>
              <a:t>7</a:t>
            </a:fld>
            <a:endParaRPr lang="en-US"/>
          </a:p>
        </p:txBody>
      </p:sp>
    </p:spTree>
    <p:extLst>
      <p:ext uri="{BB962C8B-B14F-4D97-AF65-F5344CB8AC3E}">
        <p14:creationId xmlns:p14="http://schemas.microsoft.com/office/powerpoint/2010/main" val="3397543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Big Idea: </a:t>
            </a:r>
            <a:r>
              <a:rPr lang="en-US" dirty="0" smtClean="0"/>
              <a:t>Make sure each participant has the correct materials before giving directions for the activity.</a:t>
            </a:r>
            <a:endParaRPr lang="en-US" baseline="0" dirty="0" smtClean="0"/>
          </a:p>
        </p:txBody>
      </p:sp>
      <p:sp>
        <p:nvSpPr>
          <p:cNvPr id="4" name="Slide Number Placeholder 3"/>
          <p:cNvSpPr>
            <a:spLocks noGrp="1"/>
          </p:cNvSpPr>
          <p:nvPr>
            <p:ph type="sldNum" sz="quarter" idx="10"/>
          </p:nvPr>
        </p:nvSpPr>
        <p:spPr/>
        <p:txBody>
          <a:bodyPr/>
          <a:lstStyle/>
          <a:p>
            <a:fld id="{7B182B08-C8A8-4792-9451-D0C6A855989C}" type="slidenum">
              <a:rPr lang="en-US" smtClean="0"/>
              <a:pPr/>
              <a:t>8</a:t>
            </a:fld>
            <a:endParaRPr lang="en-US"/>
          </a:p>
        </p:txBody>
      </p:sp>
    </p:spTree>
    <p:extLst>
      <p:ext uri="{BB962C8B-B14F-4D97-AF65-F5344CB8AC3E}">
        <p14:creationId xmlns:p14="http://schemas.microsoft.com/office/powerpoint/2010/main" val="3465787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Big Idea: </a:t>
            </a:r>
            <a:r>
              <a:rPr lang="en-US" dirty="0" smtClean="0"/>
              <a:t>Go over the instructions. They are straightforward.</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Facilitator Notes:</a:t>
            </a:r>
          </a:p>
          <a:p>
            <a:pPr marL="171450" indent="-171450">
              <a:buFont typeface="Arial"/>
              <a:buChar char="•"/>
            </a:pPr>
            <a:r>
              <a:rPr lang="en-US" dirty="0" smtClean="0"/>
              <a:t>Go over all</a:t>
            </a:r>
            <a:r>
              <a:rPr lang="en-US" baseline="0" dirty="0" smtClean="0"/>
              <a:t> </a:t>
            </a:r>
            <a:r>
              <a:rPr lang="en-US" dirty="0" smtClean="0"/>
              <a:t>directions before switching to the next slide, which </a:t>
            </a:r>
            <a:r>
              <a:rPr lang="en-US" baseline="0" dirty="0" smtClean="0"/>
              <a:t>includes the criteria for high-quality writing prompts.</a:t>
            </a:r>
          </a:p>
          <a:p>
            <a:pPr marL="171450" indent="-171450">
              <a:buFont typeface="Arial"/>
              <a:buChar char="•"/>
            </a:pPr>
            <a:r>
              <a:rPr lang="en-US" dirty="0" smtClean="0"/>
              <a:t>If p</a:t>
            </a:r>
            <a:r>
              <a:rPr lang="en-US" sz="1200" kern="1200" dirty="0" smtClean="0">
                <a:solidFill>
                  <a:schemeClr val="tx1"/>
                </a:solidFill>
                <a:effectLst/>
                <a:latin typeface="+mn-lt"/>
                <a:ea typeface="+mn-ea"/>
                <a:cs typeface="+mn-cs"/>
              </a:rPr>
              <a:t>articipants feel more comfortable</a:t>
            </a:r>
            <a:r>
              <a:rPr lang="en-US" sz="1200" kern="1200" baseline="0" dirty="0" smtClean="0">
                <a:solidFill>
                  <a:schemeClr val="tx1"/>
                </a:solidFill>
                <a:effectLst/>
                <a:latin typeface="+mn-lt"/>
                <a:ea typeface="+mn-ea"/>
                <a:cs typeface="+mn-cs"/>
              </a:rPr>
              <a:t> working as a group at their tables rather than in pairs</a:t>
            </a:r>
            <a:r>
              <a:rPr lang="en-US" dirty="0" smtClean="0"/>
              <a:t>, allow them to do so.</a:t>
            </a:r>
            <a:endParaRPr lang="en-US" baseline="0" dirty="0" smtClean="0"/>
          </a:p>
        </p:txBody>
      </p:sp>
      <p:sp>
        <p:nvSpPr>
          <p:cNvPr id="4" name="Slide Number Placeholder 3"/>
          <p:cNvSpPr>
            <a:spLocks noGrp="1"/>
          </p:cNvSpPr>
          <p:nvPr>
            <p:ph type="sldNum" sz="quarter" idx="10"/>
          </p:nvPr>
        </p:nvSpPr>
        <p:spPr/>
        <p:txBody>
          <a:bodyPr/>
          <a:lstStyle/>
          <a:p>
            <a:fld id="{7B182B08-C8A8-4792-9451-D0C6A855989C}" type="slidenum">
              <a:rPr lang="en-US" smtClean="0"/>
              <a:pPr/>
              <a:t>9</a:t>
            </a:fld>
            <a:endParaRPr lang="en-US"/>
          </a:p>
        </p:txBody>
      </p:sp>
    </p:spTree>
    <p:extLst>
      <p:ext uri="{BB962C8B-B14F-4D97-AF65-F5344CB8AC3E}">
        <p14:creationId xmlns:p14="http://schemas.microsoft.com/office/powerpoint/2010/main" val="3112770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4" name="Rectangle 10"/>
          <p:cNvSpPr>
            <a:spLocks noChangeArrowheads="1"/>
          </p:cNvSpPr>
          <p:nvPr/>
        </p:nvSpPr>
        <p:spPr bwMode="white">
          <a:xfrm>
            <a:off x="0" y="0"/>
            <a:ext cx="9144000" cy="27432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defRPr/>
            </a:pPr>
            <a:endParaRPr lang="en-US">
              <a:ln>
                <a:solidFill>
                  <a:srgbClr val="B0242B"/>
                </a:solidFill>
              </a:ln>
            </a:endParaRPr>
          </a:p>
        </p:txBody>
      </p:sp>
      <p:cxnSp>
        <p:nvCxnSpPr>
          <p:cNvPr id="5" name="Straight Connector 7"/>
          <p:cNvCxnSpPr>
            <a:cxnSpLocks noChangeShapeType="1"/>
          </p:cNvCxnSpPr>
          <p:nvPr userDrawn="1"/>
        </p:nvCxnSpPr>
        <p:spPr bwMode="auto">
          <a:xfrm>
            <a:off x="0" y="2743200"/>
            <a:ext cx="9144000" cy="0"/>
          </a:xfrm>
          <a:prstGeom prst="line">
            <a:avLst/>
          </a:prstGeom>
          <a:noFill/>
          <a:ln w="76200">
            <a:solidFill>
              <a:srgbClr val="B0242B"/>
            </a:solidFill>
            <a:round/>
            <a:headEnd/>
            <a:tailEnd/>
          </a:ln>
          <a:extLst>
            <a:ext uri="{909E8E84-426E-40dd-AFC4-6F175D3DCCD1}">
              <a14:hiddenFill xmlns:a14="http://schemas.microsoft.com/office/drawing/2010/main">
                <a:noFill/>
              </a14:hiddenFill>
            </a:ext>
          </a:extLst>
        </p:spPr>
      </p:cxnSp>
      <p:pic>
        <p:nvPicPr>
          <p:cNvPr id="6" name="Picture 7" descr="OVA-012 OVA Logo_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3000" y="457200"/>
            <a:ext cx="6656606"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990600" y="3200400"/>
            <a:ext cx="7086600" cy="914400"/>
          </a:xfrm>
        </p:spPr>
        <p:txBody>
          <a:bodyPr anchor="t"/>
          <a:lstStyle>
            <a:lvl1pPr algn="ctr">
              <a:defRPr sz="28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9713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2216192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2939208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8119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8119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1295400" y="304800"/>
            <a:ext cx="7086600" cy="914400"/>
          </a:xfrm>
        </p:spPr>
        <p:txBody>
          <a:bodyPr/>
          <a:lstStyle/>
          <a:p>
            <a:r>
              <a:rPr lang="en-US" smtClean="0"/>
              <a:t>Click to edit Master title style</a:t>
            </a:r>
            <a:endParaRPr lang="en-US"/>
          </a:p>
        </p:txBody>
      </p:sp>
      <p:sp>
        <p:nvSpPr>
          <p:cNvPr id="8"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614098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tx2">
            <a:alpha val="90979"/>
          </a:schemeClr>
        </a:solidFill>
        <a:effectLst/>
      </p:bgPr>
    </p:bg>
    <p:spTree>
      <p:nvGrpSpPr>
        <p:cNvPr id="1" name=""/>
        <p:cNvGrpSpPr/>
        <p:nvPr/>
      </p:nvGrpSpPr>
      <p:grpSpPr>
        <a:xfrm>
          <a:off x="0" y="0"/>
          <a:ext cx="0" cy="0"/>
          <a:chOff x="0" y="0"/>
          <a:chExt cx="0" cy="0"/>
        </a:xfrm>
      </p:grpSpPr>
      <p:sp>
        <p:nvSpPr>
          <p:cNvPr id="4" name="Rectangle 10"/>
          <p:cNvSpPr>
            <a:spLocks noChangeArrowheads="1"/>
          </p:cNvSpPr>
          <p:nvPr/>
        </p:nvSpPr>
        <p:spPr bwMode="white">
          <a:xfrm>
            <a:off x="0" y="0"/>
            <a:ext cx="9144000" cy="27432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defRPr/>
            </a:pPr>
            <a:endParaRPr lang="en-US">
              <a:ln>
                <a:solidFill>
                  <a:srgbClr val="B0242B"/>
                </a:solidFill>
              </a:ln>
            </a:endParaRPr>
          </a:p>
        </p:txBody>
      </p:sp>
      <p:cxnSp>
        <p:nvCxnSpPr>
          <p:cNvPr id="5" name="Straight Connector 7"/>
          <p:cNvCxnSpPr>
            <a:cxnSpLocks noChangeShapeType="1"/>
          </p:cNvCxnSpPr>
          <p:nvPr userDrawn="1"/>
        </p:nvCxnSpPr>
        <p:spPr bwMode="auto">
          <a:xfrm>
            <a:off x="0" y="2743200"/>
            <a:ext cx="9144000" cy="0"/>
          </a:xfrm>
          <a:prstGeom prst="line">
            <a:avLst/>
          </a:prstGeom>
          <a:noFill/>
          <a:ln w="76200">
            <a:solidFill>
              <a:srgbClr val="B0242B"/>
            </a:solidFill>
            <a:round/>
            <a:headEnd/>
            <a:tailEnd/>
          </a:ln>
          <a:extLst>
            <a:ext uri="{909E8E84-426E-40dd-AFC4-6F175D3DCCD1}">
              <a14:hiddenFill xmlns:a14="http://schemas.microsoft.com/office/drawing/2010/main">
                <a:noFill/>
              </a14:hiddenFill>
            </a:ext>
          </a:extLst>
        </p:spPr>
      </p:cxnSp>
      <p:sp>
        <p:nvSpPr>
          <p:cNvPr id="8" name="Title 7"/>
          <p:cNvSpPr>
            <a:spLocks noGrp="1"/>
          </p:cNvSpPr>
          <p:nvPr>
            <p:ph type="title"/>
          </p:nvPr>
        </p:nvSpPr>
        <p:spPr>
          <a:xfrm>
            <a:off x="990600" y="3200400"/>
            <a:ext cx="7086600" cy="914400"/>
          </a:xfrm>
        </p:spPr>
        <p:txBody>
          <a:bodyPr anchor="t"/>
          <a:lstStyle>
            <a:lvl1pPr algn="ctr">
              <a:defRPr sz="28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sz="quarter" idx="10"/>
          </p:nvPr>
        </p:nvSpPr>
        <p:spPr>
          <a:xfrm>
            <a:off x="990600" y="4242548"/>
            <a:ext cx="7086600" cy="21851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206123"/>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719185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3802053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828800"/>
            <a:ext cx="3886200" cy="3951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86200" cy="3951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3743664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8119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8119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1295400" y="304800"/>
            <a:ext cx="7086600" cy="914400"/>
          </a:xfrm>
        </p:spPr>
        <p:txBody>
          <a:bodyPr/>
          <a:lstStyle/>
          <a:p>
            <a:r>
              <a:rPr lang="en-US" smtClean="0"/>
              <a:t>Click to edit Master title style</a:t>
            </a:r>
            <a:endParaRPr lang="en-US"/>
          </a:p>
        </p:txBody>
      </p:sp>
      <p:sp>
        <p:nvSpPr>
          <p:cNvPr id="8"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2953510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2849442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198891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312818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9759326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614" tIns="44513" rIns="90614" bIns="44513" numCol="1" anchor="b" anchorCtr="0" compatLnSpc="1">
            <a:prstTxWarp prst="textNoShape">
              <a:avLst/>
            </a:prstTxWarp>
          </a:bodyPr>
          <a:lstStyle/>
          <a:p>
            <a:pPr lvl="0"/>
            <a:r>
              <a:rPr lang="en-US"/>
              <a:t>Click to edit Master title style</a:t>
            </a:r>
          </a:p>
        </p:txBody>
      </p:sp>
      <p:sp>
        <p:nvSpPr>
          <p:cNvPr id="1027" name="Rectangle 5"/>
          <p:cNvSpPr>
            <a:spLocks noGrp="1" noChangeArrowheads="1"/>
          </p:cNvSpPr>
          <p:nvPr>
            <p:ph type="body" idx="1"/>
          </p:nvPr>
        </p:nvSpPr>
        <p:spPr bwMode="auto">
          <a:xfrm>
            <a:off x="609600" y="1828800"/>
            <a:ext cx="79248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614" tIns="44513" rIns="90614" bIns="445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889680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8" r:id="rId12"/>
    <p:sldLayoutId id="2147483689" r:id="rId13"/>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ＭＳ Ｐゴシック" pitchFamily="-109" charset="-128"/>
          <a:cs typeface="ＭＳ Ｐゴシック" pitchFamily="-109" charset="-128"/>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ＭＳ Ｐゴシック" pitchFamily="-109" charset="-128"/>
          <a:cs typeface="ＭＳ Ｐゴシック" pitchFamily="-109" charset="-128"/>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ＭＳ Ｐゴシック" pitchFamily="-109" charset="-128"/>
          <a:cs typeface="ＭＳ Ｐゴシック" pitchFamily="-109" charset="-128"/>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ＭＳ Ｐゴシック" pitchFamily="-109" charset="-128"/>
          <a:cs typeface="ＭＳ Ｐゴシック" pitchFamily="-109" charset="-128"/>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ＭＳ Ｐゴシック" pitchFamily="-109" charset="-128"/>
          <a:cs typeface="ＭＳ Ｐゴシック" pitchFamily="-109" charset="-128"/>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charset="0"/>
        <a:buChar char="§"/>
        <a:defRPr sz="2200">
          <a:solidFill>
            <a:schemeClr val="tx1"/>
          </a:solidFill>
          <a:latin typeface="+mn-lt"/>
          <a:ea typeface="ＭＳ Ｐゴシック" pitchFamily="-109" charset="-128"/>
          <a:cs typeface="ＭＳ Ｐゴシック" pitchFamily="-109" charset="-128"/>
        </a:defRPr>
      </a:lvl1pPr>
      <a:lvl2pPr marL="568325" indent="-222250" algn="l" defTabSz="915988" rtl="0" eaLnBrk="0" fontAlgn="base" hangingPunct="0">
        <a:spcBef>
          <a:spcPct val="20000"/>
        </a:spcBef>
        <a:spcAft>
          <a:spcPct val="0"/>
        </a:spcAft>
        <a:buClr>
          <a:schemeClr val="tx2"/>
        </a:buClr>
        <a:buFont typeface="Wingdings" charset="0"/>
        <a:buChar char="§"/>
        <a:defRPr sz="2000">
          <a:solidFill>
            <a:schemeClr val="tx1"/>
          </a:solidFill>
          <a:latin typeface="+mn-lt"/>
          <a:ea typeface="ＭＳ Ｐゴシック" pitchFamily="-109"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ＭＳ Ｐゴシック" pitchFamily="-109"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College and Career Readiness: The Instructional Advances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57200"/>
            <a:ext cx="6656606"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990600" y="3213839"/>
            <a:ext cx="7086600" cy="1889320"/>
          </a:xfrm>
        </p:spPr>
        <p:txBody>
          <a:bodyPr/>
          <a:lstStyle/>
          <a:p>
            <a:r>
              <a:rPr lang="en-US" sz="3200" dirty="0">
                <a:cs typeface="Arial"/>
              </a:rPr>
              <a:t>Creating High-Quality Writing Prompts</a:t>
            </a:r>
            <a:br>
              <a:rPr lang="en-US" sz="3200" dirty="0">
                <a:cs typeface="Arial"/>
              </a:rPr>
            </a:br>
            <a:r>
              <a:rPr lang="en-US" dirty="0" smtClean="0">
                <a:cs typeface="Arial"/>
              </a:rPr>
              <a:t/>
            </a:r>
            <a:br>
              <a:rPr lang="en-US" dirty="0" smtClean="0">
                <a:cs typeface="Arial"/>
              </a:rPr>
            </a:br>
            <a:r>
              <a:rPr lang="en-US" dirty="0" smtClean="0">
                <a:cs typeface="Arial"/>
              </a:rPr>
              <a:t>Foundational </a:t>
            </a:r>
            <a:r>
              <a:rPr lang="en-US" dirty="0">
                <a:cs typeface="Arial"/>
              </a:rPr>
              <a:t>Unit 4</a:t>
            </a:r>
            <a:endParaRPr lang="en-US" dirty="0"/>
          </a:p>
        </p:txBody>
      </p:sp>
      <p:sp>
        <p:nvSpPr>
          <p:cNvPr id="6" name="Text Placeholder 5"/>
          <p:cNvSpPr>
            <a:spLocks noGrp="1"/>
          </p:cNvSpPr>
          <p:nvPr>
            <p:ph type="body" sz="quarter" idx="10"/>
          </p:nvPr>
        </p:nvSpPr>
        <p:spPr>
          <a:xfrm>
            <a:off x="990600" y="5613400"/>
            <a:ext cx="7086600" cy="1003300"/>
          </a:xfrm>
        </p:spPr>
        <p:txBody>
          <a:bodyPr/>
          <a:lstStyle/>
          <a:p>
            <a:pPr marL="0" indent="0" algn="ctr" eaLnBrk="1" hangingPunct="1">
              <a:spcBef>
                <a:spcPct val="50000"/>
              </a:spcBef>
              <a:buNone/>
            </a:pPr>
            <a:r>
              <a:rPr lang="en-US" sz="1700" i="1" dirty="0" smtClean="0">
                <a:solidFill>
                  <a:srgbClr val="FFFFFF"/>
                </a:solidFill>
                <a:latin typeface="Arial" charset="0"/>
                <a:cs typeface="Arial" charset="0"/>
              </a:rPr>
              <a:t>Produced Under U.S. Department of Education</a:t>
            </a:r>
            <a:br>
              <a:rPr lang="en-US" sz="1700" i="1" dirty="0" smtClean="0">
                <a:solidFill>
                  <a:srgbClr val="FFFFFF"/>
                </a:solidFill>
                <a:latin typeface="Arial" charset="0"/>
                <a:cs typeface="Arial" charset="0"/>
              </a:rPr>
            </a:br>
            <a:r>
              <a:rPr lang="en-US" sz="1700" i="1" dirty="0" smtClean="0">
                <a:solidFill>
                  <a:srgbClr val="FFFFFF"/>
                </a:solidFill>
                <a:latin typeface="Arial" charset="0"/>
                <a:cs typeface="Arial" charset="0"/>
              </a:rPr>
              <a:t>Contract No. ED-VAE-13-C-0066 With StandardsWork, Inc.</a:t>
            </a:r>
          </a:p>
          <a:p>
            <a:pPr marL="0" indent="0" algn="ctr" eaLnBrk="1" hangingPunct="1">
              <a:spcBef>
                <a:spcPct val="50000"/>
              </a:spcBef>
              <a:buNone/>
            </a:pPr>
            <a:r>
              <a:rPr lang="en-US" sz="1700" dirty="0" smtClean="0">
                <a:solidFill>
                  <a:srgbClr val="FFFFFF"/>
                </a:solidFill>
                <a:latin typeface="Arial" charset="0"/>
                <a:cs typeface="Arial" charset="0"/>
              </a:rPr>
              <a:t>2016</a:t>
            </a:r>
            <a:endParaRPr lang="en-US" dirty="0"/>
          </a:p>
        </p:txBody>
      </p:sp>
    </p:spTree>
    <p:extLst>
      <p:ext uri="{BB962C8B-B14F-4D97-AF65-F5344CB8AC3E}">
        <p14:creationId xmlns:p14="http://schemas.microsoft.com/office/powerpoint/2010/main" val="11286393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596900"/>
            <a:ext cx="7086600" cy="622300"/>
          </a:xfrm>
        </p:spPr>
        <p:txBody>
          <a:bodyPr vert="horz" lIns="91440" tIns="45720" rIns="91440" bIns="45720" rtlCol="0" anchor="ctr">
            <a:noAutofit/>
          </a:bodyPr>
          <a:lstStyle/>
          <a:p>
            <a:r>
              <a:rPr lang="en-US" dirty="0" smtClean="0">
                <a:cs typeface="Arial" pitchFamily="34" charset="0"/>
              </a:rPr>
              <a:t>Guiding Questions</a:t>
            </a:r>
            <a:endParaRPr lang="en-US" dirty="0">
              <a:ea typeface="+mn-ea"/>
              <a:cs typeface="Arial" pitchFamily="34" charset="0"/>
            </a:endParaRPr>
          </a:p>
        </p:txBody>
      </p:sp>
      <p:sp>
        <p:nvSpPr>
          <p:cNvPr id="2" name="Content Placeholder 1"/>
          <p:cNvSpPr>
            <a:spLocks noGrp="1"/>
          </p:cNvSpPr>
          <p:nvPr>
            <p:ph idx="1"/>
          </p:nvPr>
        </p:nvSpPr>
        <p:spPr>
          <a:xfrm>
            <a:off x="444500" y="1485901"/>
            <a:ext cx="8089900" cy="4785690"/>
          </a:xfrm>
        </p:spPr>
        <p:txBody>
          <a:bodyPr/>
          <a:lstStyle/>
          <a:p>
            <a:pPr marL="342900" indent="-342900">
              <a:lnSpc>
                <a:spcPct val="120000"/>
              </a:lnSpc>
              <a:spcBef>
                <a:spcPts val="1200"/>
              </a:spcBef>
              <a:buFont typeface="Wingdings" charset="2"/>
              <a:buChar char="§"/>
            </a:pPr>
            <a:r>
              <a:rPr lang="en-US" dirty="0">
                <a:latin typeface="+mj-lt"/>
                <a:cs typeface="Helvetica"/>
              </a:rPr>
              <a:t>Is the question worth asking?</a:t>
            </a:r>
          </a:p>
          <a:p>
            <a:pPr marL="342900" indent="-342900">
              <a:lnSpc>
                <a:spcPct val="120000"/>
              </a:lnSpc>
              <a:spcBef>
                <a:spcPts val="1200"/>
              </a:spcBef>
              <a:buFont typeface="Wingdings" charset="2"/>
              <a:buChar char="§"/>
            </a:pPr>
            <a:r>
              <a:rPr lang="en-US" dirty="0">
                <a:latin typeface="+mj-lt"/>
                <a:cs typeface="Helvetica"/>
              </a:rPr>
              <a:t>Does it provide </a:t>
            </a:r>
            <a:r>
              <a:rPr lang="en-US" dirty="0">
                <a:solidFill>
                  <a:srgbClr val="000000"/>
                </a:solidFill>
                <a:latin typeface="+mj-lt"/>
                <a:cs typeface="Helvetica"/>
              </a:rPr>
              <a:t>students with an opportunity to explore what they have learned from the text?</a:t>
            </a:r>
          </a:p>
          <a:p>
            <a:pPr marL="342900" indent="-342900">
              <a:lnSpc>
                <a:spcPct val="120000"/>
              </a:lnSpc>
              <a:spcBef>
                <a:spcPts val="1200"/>
              </a:spcBef>
              <a:buFont typeface="Wingdings" charset="2"/>
              <a:buChar char="§"/>
            </a:pPr>
            <a:r>
              <a:rPr lang="en-US" dirty="0">
                <a:solidFill>
                  <a:srgbClr val="000000"/>
                </a:solidFill>
                <a:latin typeface="+mj-lt"/>
                <a:cs typeface="Helvetica"/>
              </a:rPr>
              <a:t>Does it ask students to include evidence from the text in their response? </a:t>
            </a:r>
          </a:p>
          <a:p>
            <a:pPr marL="342900" indent="-342900">
              <a:lnSpc>
                <a:spcPct val="120000"/>
              </a:lnSpc>
              <a:spcBef>
                <a:spcPts val="1200"/>
              </a:spcBef>
              <a:buFont typeface="Wingdings" charset="2"/>
              <a:buChar char="§"/>
            </a:pPr>
            <a:r>
              <a:rPr lang="en-US" dirty="0">
                <a:solidFill>
                  <a:srgbClr val="000000"/>
                </a:solidFill>
                <a:latin typeface="+mj-lt"/>
                <a:cs typeface="Helvetica"/>
              </a:rPr>
              <a:t>Does the prompt use the language of the CCR Standards where appropriate? </a:t>
            </a:r>
          </a:p>
          <a:p>
            <a:pPr marL="342900" indent="-342900">
              <a:lnSpc>
                <a:spcPct val="120000"/>
              </a:lnSpc>
              <a:spcBef>
                <a:spcPts val="1200"/>
              </a:spcBef>
              <a:buFont typeface="Wingdings" charset="2"/>
              <a:buChar char="§"/>
            </a:pPr>
            <a:r>
              <a:rPr lang="en-US" dirty="0">
                <a:solidFill>
                  <a:srgbClr val="000000"/>
                </a:solidFill>
                <a:latin typeface="+mj-lt"/>
                <a:cs typeface="Helvetica"/>
              </a:rPr>
              <a:t>Is the prompt reasonable for the time and energy allotted</a:t>
            </a:r>
            <a:r>
              <a:rPr lang="en-US" dirty="0" smtClean="0">
                <a:solidFill>
                  <a:srgbClr val="000000"/>
                </a:solidFill>
                <a:latin typeface="+mj-lt"/>
                <a:cs typeface="Helvetica"/>
              </a:rPr>
              <a:t>?</a:t>
            </a:r>
            <a:endParaRPr lang="en-US" dirty="0">
              <a:latin typeface="+mj-lt"/>
            </a:endParaRPr>
          </a:p>
        </p:txBody>
      </p:sp>
    </p:spTree>
    <p:extLst>
      <p:ext uri="{BB962C8B-B14F-4D97-AF65-F5344CB8AC3E}">
        <p14:creationId xmlns:p14="http://schemas.microsoft.com/office/powerpoint/2010/main" val="20861383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962" y="651053"/>
            <a:ext cx="8229600" cy="584776"/>
          </a:xfrm>
        </p:spPr>
        <p:txBody>
          <a:bodyPr/>
          <a:lstStyle/>
          <a:p>
            <a:r>
              <a:rPr lang="en-US" dirty="0" smtClean="0"/>
              <a:t>Directions</a:t>
            </a:r>
            <a:r>
              <a:rPr lang="en-US" dirty="0"/>
              <a:t> </a:t>
            </a:r>
            <a:r>
              <a:rPr lang="en-US" dirty="0" smtClean="0"/>
              <a:t>(Continued)</a:t>
            </a:r>
            <a:endParaRPr lang="en-US" dirty="0"/>
          </a:p>
        </p:txBody>
      </p:sp>
      <p:sp>
        <p:nvSpPr>
          <p:cNvPr id="3" name="Content Placeholder 2"/>
          <p:cNvSpPr>
            <a:spLocks noGrp="1"/>
          </p:cNvSpPr>
          <p:nvPr>
            <p:ph idx="1"/>
          </p:nvPr>
        </p:nvSpPr>
        <p:spPr>
          <a:xfrm>
            <a:off x="457200" y="1676400"/>
            <a:ext cx="8229600" cy="3306839"/>
          </a:xfrm>
        </p:spPr>
        <p:txBody>
          <a:bodyPr/>
          <a:lstStyle/>
          <a:p>
            <a:pPr marL="457200" lvl="0" indent="-457200">
              <a:lnSpc>
                <a:spcPct val="120000"/>
              </a:lnSpc>
              <a:spcBef>
                <a:spcPts val="1176"/>
              </a:spcBef>
              <a:buFont typeface="+mj-lt"/>
              <a:buAutoNum type="arabicPeriod" startAt="3"/>
            </a:pPr>
            <a:r>
              <a:rPr lang="en-US" dirty="0" smtClean="0">
                <a:solidFill>
                  <a:schemeClr val="tx1"/>
                </a:solidFill>
              </a:rPr>
              <a:t>After </a:t>
            </a:r>
            <a:r>
              <a:rPr lang="en-US" dirty="0">
                <a:solidFill>
                  <a:schemeClr val="tx1"/>
                </a:solidFill>
              </a:rPr>
              <a:t>you have </a:t>
            </a:r>
            <a:r>
              <a:rPr lang="en-US" dirty="0" smtClean="0">
                <a:solidFill>
                  <a:schemeClr val="tx1"/>
                </a:solidFill>
              </a:rPr>
              <a:t>decided </a:t>
            </a:r>
            <a:r>
              <a:rPr lang="en-US" dirty="0">
                <a:solidFill>
                  <a:schemeClr val="tx1"/>
                </a:solidFill>
              </a:rPr>
              <a:t>which prompt is the best, use the CCR </a:t>
            </a:r>
            <a:r>
              <a:rPr lang="en-US" dirty="0" smtClean="0">
                <a:solidFill>
                  <a:schemeClr val="tx1"/>
                </a:solidFill>
              </a:rPr>
              <a:t>Anchor </a:t>
            </a:r>
            <a:r>
              <a:rPr lang="en-US" dirty="0">
                <a:solidFill>
                  <a:schemeClr val="tx1"/>
                </a:solidFill>
              </a:rPr>
              <a:t>S</a:t>
            </a:r>
            <a:r>
              <a:rPr lang="en-US" dirty="0" smtClean="0">
                <a:solidFill>
                  <a:schemeClr val="tx1"/>
                </a:solidFill>
              </a:rPr>
              <a:t>tandards </a:t>
            </a:r>
            <a:r>
              <a:rPr lang="en-US" dirty="0">
                <a:solidFill>
                  <a:schemeClr val="tx1"/>
                </a:solidFill>
              </a:rPr>
              <a:t>to determine which reading, writing, and language standards are </a:t>
            </a:r>
            <a:r>
              <a:rPr lang="en-US" dirty="0" smtClean="0">
                <a:solidFill>
                  <a:schemeClr val="tx1"/>
                </a:solidFill>
              </a:rPr>
              <a:t>embodied in </a:t>
            </a:r>
            <a:r>
              <a:rPr lang="en-US" dirty="0">
                <a:solidFill>
                  <a:schemeClr val="tx1"/>
                </a:solidFill>
              </a:rPr>
              <a:t>the aligned writing prompt</a:t>
            </a:r>
            <a:r>
              <a:rPr lang="en-US" dirty="0" smtClean="0">
                <a:solidFill>
                  <a:schemeClr val="tx1"/>
                </a:solidFill>
              </a:rPr>
              <a:t>.</a:t>
            </a:r>
          </a:p>
          <a:p>
            <a:pPr marL="457200" indent="-457200">
              <a:lnSpc>
                <a:spcPct val="120000"/>
              </a:lnSpc>
              <a:spcBef>
                <a:spcPts val="1176"/>
              </a:spcBef>
              <a:buFont typeface="+mj-lt"/>
              <a:buAutoNum type="arabicPeriod" startAt="3"/>
            </a:pPr>
            <a:r>
              <a:rPr lang="en-US" dirty="0" smtClean="0">
                <a:solidFill>
                  <a:schemeClr val="tx1"/>
                </a:solidFill>
              </a:rPr>
              <a:t>Share your results with the group at your table.</a:t>
            </a:r>
            <a:endParaRPr lang="en-US" dirty="0"/>
          </a:p>
        </p:txBody>
      </p:sp>
      <p:grpSp>
        <p:nvGrpSpPr>
          <p:cNvPr id="4" name="Group 3" descr="Work Session 15 minutes"/>
          <p:cNvGrpSpPr/>
          <p:nvPr/>
        </p:nvGrpSpPr>
        <p:grpSpPr>
          <a:xfrm>
            <a:off x="6195181" y="5524748"/>
            <a:ext cx="2491619" cy="662491"/>
            <a:chOff x="6195181" y="5524748"/>
            <a:chExt cx="2491619" cy="662491"/>
          </a:xfrm>
        </p:grpSpPr>
        <p:sp>
          <p:nvSpPr>
            <p:cNvPr id="6" name="Rounded Rectangle 5"/>
            <p:cNvSpPr/>
            <p:nvPr/>
          </p:nvSpPr>
          <p:spPr bwMode="auto">
            <a:xfrm>
              <a:off x="6195181" y="5524748"/>
              <a:ext cx="2491619" cy="662491"/>
            </a:xfrm>
            <a:prstGeom prst="roundRect">
              <a:avLst/>
            </a:prstGeom>
            <a:solidFill>
              <a:srgbClr val="1E4A7B"/>
            </a:solidFill>
            <a:ln w="12700" cap="flat" cmpd="sng" algn="ctr">
              <a:noFill/>
              <a:prstDash val="solid"/>
              <a:round/>
              <a:headEnd type="none" w="med" len="med"/>
              <a:tailEnd type="none" w="med" len="med"/>
            </a:ln>
            <a:effectLst>
              <a:outerShdw blurRad="50800" dist="25400" dir="2700000" algn="tl" rotWithShape="0">
                <a:prstClr val="black">
                  <a:alpha val="32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chemeClr val="tx1"/>
                </a:solidFill>
                <a:effectLst>
                  <a:outerShdw blurRad="50800" dist="38100" dir="5400000" algn="t" rotWithShape="0">
                    <a:prstClr val="black">
                      <a:alpha val="40000"/>
                    </a:prstClr>
                  </a:outerShdw>
                </a:effectLst>
                <a:latin typeface="Times New Roman" pitchFamily="-109" charset="0"/>
              </a:endParaRPr>
            </a:p>
          </p:txBody>
        </p:sp>
        <p:sp>
          <p:nvSpPr>
            <p:cNvPr id="7" name="TextBox 6"/>
            <p:cNvSpPr txBox="1"/>
            <p:nvPr/>
          </p:nvSpPr>
          <p:spPr>
            <a:xfrm>
              <a:off x="6195181" y="5558204"/>
              <a:ext cx="2491619" cy="553998"/>
            </a:xfrm>
            <a:prstGeom prst="rect">
              <a:avLst/>
            </a:prstGeom>
            <a:noFill/>
          </p:spPr>
          <p:txBody>
            <a:bodyPr wrap="square" rtlCol="0" anchor="ctr">
              <a:spAutoFit/>
            </a:bodyPr>
            <a:lstStyle/>
            <a:p>
              <a:pPr algn="ctr"/>
              <a:r>
                <a:rPr lang="en-US" sz="1500" dirty="0" smtClean="0">
                  <a:solidFill>
                    <a:schemeClr val="bg1"/>
                  </a:solidFill>
                </a:rPr>
                <a:t>Work Session</a:t>
              </a:r>
            </a:p>
            <a:p>
              <a:pPr algn="ctr"/>
              <a:r>
                <a:rPr lang="en-US" sz="1500" dirty="0" smtClean="0">
                  <a:solidFill>
                    <a:schemeClr val="bg1"/>
                  </a:solidFill>
                </a:rPr>
                <a:t>15 minutes</a:t>
              </a:r>
              <a:endParaRPr lang="en-US" sz="1500" dirty="0">
                <a:solidFill>
                  <a:schemeClr val="bg1"/>
                </a:solidFill>
              </a:endParaRPr>
            </a:p>
          </p:txBody>
        </p:sp>
      </p:grpSp>
    </p:spTree>
    <p:extLst>
      <p:ext uri="{BB962C8B-B14F-4D97-AF65-F5344CB8AC3E}">
        <p14:creationId xmlns:p14="http://schemas.microsoft.com/office/powerpoint/2010/main" val="3284627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a:xfrm>
            <a:off x="457200" y="1524000"/>
            <a:ext cx="8229600" cy="4190449"/>
          </a:xfrm>
        </p:spPr>
        <p:txBody>
          <a:bodyPr/>
          <a:lstStyle/>
          <a:p>
            <a:pPr>
              <a:lnSpc>
                <a:spcPct val="120000"/>
              </a:lnSpc>
              <a:spcBef>
                <a:spcPts val="1176"/>
              </a:spcBef>
              <a:buFont typeface="Wingdings" charset="2"/>
              <a:buChar char="§"/>
            </a:pPr>
            <a:r>
              <a:rPr lang="en-US" dirty="0" smtClean="0">
                <a:solidFill>
                  <a:srgbClr val="000000"/>
                </a:solidFill>
              </a:rPr>
              <a:t>What is the value of the text-dependent prompt compared with the other prompt?</a:t>
            </a:r>
          </a:p>
          <a:p>
            <a:pPr>
              <a:lnSpc>
                <a:spcPct val="120000"/>
              </a:lnSpc>
              <a:spcBef>
                <a:spcPts val="1176"/>
              </a:spcBef>
              <a:buFont typeface="Wingdings" charset="2"/>
              <a:buChar char="§"/>
            </a:pPr>
            <a:r>
              <a:rPr lang="en-US" dirty="0" smtClean="0">
                <a:solidFill>
                  <a:srgbClr val="000000"/>
                </a:solidFill>
              </a:rPr>
              <a:t>What CCR reading, writing, and language standards do you think students would address when working on responses to this prompt?</a:t>
            </a:r>
          </a:p>
          <a:p>
            <a:pPr>
              <a:lnSpc>
                <a:spcPct val="120000"/>
              </a:lnSpc>
              <a:spcBef>
                <a:spcPts val="1176"/>
              </a:spcBef>
              <a:buFont typeface="Wingdings" charset="2"/>
              <a:buChar char="§"/>
            </a:pPr>
            <a:r>
              <a:rPr lang="en-US" dirty="0" smtClean="0">
                <a:solidFill>
                  <a:srgbClr val="000000"/>
                </a:solidFill>
              </a:rPr>
              <a:t>What changes in current practice might this type of writing require?</a:t>
            </a:r>
            <a:endParaRPr lang="en-US" sz="3600" dirty="0" smtClean="0"/>
          </a:p>
        </p:txBody>
      </p:sp>
    </p:spTree>
    <p:extLst>
      <p:ext uri="{BB962C8B-B14F-4D97-AF65-F5344CB8AC3E}">
        <p14:creationId xmlns:p14="http://schemas.microsoft.com/office/powerpoint/2010/main" val="15633481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Hands-On Practice</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lgn="r">
              <a:buNone/>
            </a:pPr>
            <a:endParaRPr lang="en-US" dirty="0"/>
          </a:p>
          <a:p>
            <a:pPr marL="0" indent="0" algn="r">
              <a:spcBef>
                <a:spcPts val="600"/>
              </a:spcBef>
              <a:buNone/>
            </a:pPr>
            <a:endParaRPr lang="en-US" sz="2800" b="1" i="1" kern="1200" dirty="0" smtClean="0">
              <a:solidFill>
                <a:schemeClr val="tx2">
                  <a:lumMod val="75000"/>
                </a:schemeClr>
              </a:solidFill>
              <a:cs typeface="Arial"/>
            </a:endParaRPr>
          </a:p>
          <a:p>
            <a:pPr marL="0" indent="0" algn="r">
              <a:spcBef>
                <a:spcPts val="600"/>
              </a:spcBef>
              <a:buNone/>
            </a:pPr>
            <a:r>
              <a:rPr lang="en-US" sz="2800" b="1" i="1" kern="1200" dirty="0" smtClean="0">
                <a:solidFill>
                  <a:schemeClr val="tx2">
                    <a:lumMod val="75000"/>
                  </a:schemeClr>
                </a:solidFill>
                <a:cs typeface="Arial"/>
              </a:rPr>
              <a:t>Now </a:t>
            </a:r>
            <a:r>
              <a:rPr lang="en-US" sz="2800" b="1" i="1" kern="1200" dirty="0">
                <a:solidFill>
                  <a:schemeClr val="tx2">
                    <a:lumMod val="75000"/>
                  </a:schemeClr>
                </a:solidFill>
                <a:cs typeface="Arial"/>
              </a:rPr>
              <a:t>let’s do some </a:t>
            </a:r>
            <a:r>
              <a:rPr lang="en-US" sz="2800" b="1" i="1" kern="1200" dirty="0" smtClean="0">
                <a:solidFill>
                  <a:schemeClr val="tx2">
                    <a:lumMod val="75000"/>
                  </a:schemeClr>
                </a:solidFill>
                <a:cs typeface="Arial"/>
              </a:rPr>
              <a:t>work generating </a:t>
            </a:r>
            <a:r>
              <a:rPr lang="en-US" sz="2800" b="1" i="1" kern="1200" dirty="0">
                <a:solidFill>
                  <a:schemeClr val="tx2">
                    <a:lumMod val="75000"/>
                  </a:schemeClr>
                </a:solidFill>
                <a:cs typeface="Arial"/>
              </a:rPr>
              <a:t>a </a:t>
            </a:r>
            <a:endParaRPr lang="en-US" sz="2800" b="1" i="1" kern="1200" dirty="0" smtClean="0">
              <a:solidFill>
                <a:schemeClr val="tx2">
                  <a:lumMod val="75000"/>
                </a:schemeClr>
              </a:solidFill>
              <a:cs typeface="Arial"/>
            </a:endParaRPr>
          </a:p>
          <a:p>
            <a:pPr marL="0" indent="0" algn="r">
              <a:spcBef>
                <a:spcPts val="600"/>
              </a:spcBef>
              <a:buNone/>
            </a:pPr>
            <a:r>
              <a:rPr lang="en-US" sz="2800" b="1" i="1" kern="1200" dirty="0" smtClean="0">
                <a:solidFill>
                  <a:schemeClr val="tx2">
                    <a:lumMod val="75000"/>
                  </a:schemeClr>
                </a:solidFill>
                <a:cs typeface="Arial"/>
              </a:rPr>
              <a:t>high</a:t>
            </a:r>
            <a:r>
              <a:rPr lang="en-US" sz="2800" b="1" i="1" kern="1200" dirty="0">
                <a:solidFill>
                  <a:schemeClr val="tx2">
                    <a:lumMod val="75000"/>
                  </a:schemeClr>
                </a:solidFill>
                <a:cs typeface="Arial"/>
              </a:rPr>
              <a:t>-quality writing prompt . . .</a:t>
            </a:r>
            <a:endParaRPr lang="en-US" sz="2800" dirty="0"/>
          </a:p>
        </p:txBody>
      </p:sp>
    </p:spTree>
    <p:extLst>
      <p:ext uri="{BB962C8B-B14F-4D97-AF65-F5344CB8AC3E}">
        <p14:creationId xmlns:p14="http://schemas.microsoft.com/office/powerpoint/2010/main" val="2245519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(Part Two)</a:t>
            </a:r>
            <a:endParaRPr lang="en-US" dirty="0"/>
          </a:p>
        </p:txBody>
      </p:sp>
      <p:sp>
        <p:nvSpPr>
          <p:cNvPr id="3" name="Content Placeholder 2"/>
          <p:cNvSpPr>
            <a:spLocks noGrp="1"/>
          </p:cNvSpPr>
          <p:nvPr>
            <p:ph idx="1"/>
          </p:nvPr>
        </p:nvSpPr>
        <p:spPr>
          <a:xfrm>
            <a:off x="457200" y="1549400"/>
            <a:ext cx="8077200" cy="4094260"/>
          </a:xfrm>
        </p:spPr>
        <p:txBody>
          <a:bodyPr/>
          <a:lstStyle/>
          <a:p>
            <a:pPr lvl="0">
              <a:lnSpc>
                <a:spcPct val="120000"/>
              </a:lnSpc>
              <a:spcBef>
                <a:spcPts val="1176"/>
              </a:spcBef>
              <a:buFont typeface="Wingdings" charset="2"/>
              <a:buChar char="§"/>
            </a:pPr>
            <a:r>
              <a:rPr lang="en-US" dirty="0" smtClean="0">
                <a:solidFill>
                  <a:srgbClr val="000000"/>
                </a:solidFill>
              </a:rPr>
              <a:t>Directions for Participants</a:t>
            </a:r>
          </a:p>
          <a:p>
            <a:pPr lvl="0">
              <a:lnSpc>
                <a:spcPct val="120000"/>
              </a:lnSpc>
              <a:spcBef>
                <a:spcPts val="1176"/>
              </a:spcBef>
              <a:buFont typeface="Wingdings" charset="2"/>
              <a:buChar char="§"/>
            </a:pPr>
            <a:r>
              <a:rPr lang="en-US" dirty="0" smtClean="0">
                <a:solidFill>
                  <a:srgbClr val="000000"/>
                </a:solidFill>
              </a:rPr>
              <a:t>Resource: CCR Anchor Standards</a:t>
            </a:r>
          </a:p>
          <a:p>
            <a:pPr lvl="0">
              <a:lnSpc>
                <a:spcPct val="120000"/>
              </a:lnSpc>
              <a:spcBef>
                <a:spcPts val="1176"/>
              </a:spcBef>
              <a:buFont typeface="Wingdings" charset="2"/>
              <a:buChar char="§"/>
            </a:pPr>
            <a:r>
              <a:rPr lang="en-US" dirty="0" smtClean="0">
                <a:solidFill>
                  <a:srgbClr val="000000"/>
                </a:solidFill>
              </a:rPr>
              <a:t>Resource: Eleanor Roosevelt’s Speech to the Members of the American Civil Liberties Union</a:t>
            </a:r>
          </a:p>
          <a:p>
            <a:pPr lvl="0">
              <a:lnSpc>
                <a:spcPct val="120000"/>
              </a:lnSpc>
              <a:spcBef>
                <a:spcPts val="1176"/>
              </a:spcBef>
              <a:buFont typeface="Wingdings" charset="2"/>
              <a:buChar char="§"/>
            </a:pPr>
            <a:r>
              <a:rPr lang="en-US" dirty="0" smtClean="0">
                <a:solidFill>
                  <a:srgbClr val="000000"/>
                </a:solidFill>
              </a:rPr>
              <a:t>Resource: Identifying Questions Worth Answering Answer Key for Eleanor Roosevelt’s Speech to the Members of the American Civil Liberties Union</a:t>
            </a:r>
            <a:endParaRPr lang="en-US" dirty="0"/>
          </a:p>
        </p:txBody>
      </p:sp>
    </p:spTree>
    <p:extLst>
      <p:ext uri="{BB962C8B-B14F-4D97-AF65-F5344CB8AC3E}">
        <p14:creationId xmlns:p14="http://schemas.microsoft.com/office/powerpoint/2010/main" val="32336296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Directions (Part Two)</a:t>
            </a:r>
            <a:endParaRPr lang="en-US" dirty="0"/>
          </a:p>
        </p:txBody>
      </p:sp>
      <p:sp>
        <p:nvSpPr>
          <p:cNvPr id="3" name="Content Placeholder 2"/>
          <p:cNvSpPr>
            <a:spLocks noGrp="1"/>
          </p:cNvSpPr>
          <p:nvPr>
            <p:ph idx="1"/>
          </p:nvPr>
        </p:nvSpPr>
        <p:spPr>
          <a:xfrm>
            <a:off x="457200" y="1549400"/>
            <a:ext cx="8229600" cy="6273318"/>
          </a:xfrm>
        </p:spPr>
        <p:txBody>
          <a:bodyPr/>
          <a:lstStyle/>
          <a:p>
            <a:pPr marL="457200" lvl="0" indent="-457200">
              <a:lnSpc>
                <a:spcPct val="120000"/>
              </a:lnSpc>
              <a:spcBef>
                <a:spcPts val="1176"/>
              </a:spcBef>
              <a:buFont typeface="+mj-lt"/>
              <a:buAutoNum type="arabicPeriod"/>
            </a:pPr>
            <a:r>
              <a:rPr lang="en-US" dirty="0" smtClean="0">
                <a:solidFill>
                  <a:srgbClr val="000000"/>
                </a:solidFill>
              </a:rPr>
              <a:t>Read the Roosevelt text and the high-quality, text-dependent questions written for it.</a:t>
            </a:r>
          </a:p>
          <a:p>
            <a:pPr marL="457200" lvl="0" indent="-457200">
              <a:lnSpc>
                <a:spcPct val="120000"/>
              </a:lnSpc>
              <a:spcBef>
                <a:spcPts val="1176"/>
              </a:spcBef>
              <a:buFont typeface="+mj-lt"/>
              <a:buAutoNum type="arabicPeriod"/>
            </a:pPr>
            <a:r>
              <a:rPr lang="en-US" dirty="0" smtClean="0">
                <a:solidFill>
                  <a:srgbClr val="000000"/>
                </a:solidFill>
              </a:rPr>
              <a:t>Use the essential understanding or central idea identified to begin framing the prompt. A great prompt should get students to their own grasp of that essential understanding.</a:t>
            </a:r>
          </a:p>
          <a:p>
            <a:pPr marL="457200" lvl="0" indent="-457200">
              <a:lnSpc>
                <a:spcPct val="120000"/>
              </a:lnSpc>
              <a:spcBef>
                <a:spcPts val="1176"/>
              </a:spcBef>
              <a:buFont typeface="+mj-lt"/>
              <a:buAutoNum type="arabicPeriod"/>
            </a:pPr>
            <a:r>
              <a:rPr lang="en-US" dirty="0" smtClean="0">
                <a:solidFill>
                  <a:srgbClr val="000000"/>
                </a:solidFill>
              </a:rPr>
              <a:t>Discuss possible prompts with your partner(s). </a:t>
            </a:r>
          </a:p>
          <a:p>
            <a:pPr marL="457200" lvl="0" indent="-457200">
              <a:lnSpc>
                <a:spcPct val="120000"/>
              </a:lnSpc>
              <a:spcBef>
                <a:spcPts val="1176"/>
              </a:spcBef>
              <a:buFont typeface="+mj-lt"/>
              <a:buAutoNum type="arabicPeriod"/>
            </a:pPr>
            <a:r>
              <a:rPr lang="en-US" dirty="0" smtClean="0">
                <a:solidFill>
                  <a:srgbClr val="000000"/>
                </a:solidFill>
              </a:rPr>
              <a:t>Examine the CCR Anchor Standards for reading and writing to determine which standards you want to have students focus on in fulfilling this prompt.</a:t>
            </a:r>
            <a:endParaRPr lang="en-US" dirty="0"/>
          </a:p>
        </p:txBody>
      </p:sp>
    </p:spTree>
    <p:extLst>
      <p:ext uri="{BB962C8B-B14F-4D97-AF65-F5344CB8AC3E}">
        <p14:creationId xmlns:p14="http://schemas.microsoft.com/office/powerpoint/2010/main" val="282500963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Directions</a:t>
            </a:r>
            <a:r>
              <a:rPr lang="en-US" dirty="0"/>
              <a:t> </a:t>
            </a:r>
            <a:r>
              <a:rPr lang="en-US" dirty="0" smtClean="0"/>
              <a:t>(Continued)</a:t>
            </a:r>
            <a:endParaRPr lang="en-US" dirty="0"/>
          </a:p>
        </p:txBody>
      </p:sp>
      <p:sp>
        <p:nvSpPr>
          <p:cNvPr id="3" name="Content Placeholder 2"/>
          <p:cNvSpPr>
            <a:spLocks noGrp="1"/>
          </p:cNvSpPr>
          <p:nvPr>
            <p:ph idx="1"/>
          </p:nvPr>
        </p:nvSpPr>
        <p:spPr>
          <a:xfrm>
            <a:off x="457200" y="1811842"/>
            <a:ext cx="8229600" cy="4598182"/>
          </a:xfrm>
        </p:spPr>
        <p:txBody>
          <a:bodyPr/>
          <a:lstStyle/>
          <a:p>
            <a:pPr marL="457200" lvl="0" indent="-457200">
              <a:lnSpc>
                <a:spcPct val="120000"/>
              </a:lnSpc>
              <a:spcBef>
                <a:spcPts val="1176"/>
              </a:spcBef>
              <a:buFont typeface="+mj-lt"/>
              <a:buAutoNum type="arabicPeriod" startAt="5"/>
            </a:pPr>
            <a:r>
              <a:rPr lang="en-US" dirty="0" smtClean="0">
                <a:solidFill>
                  <a:srgbClr val="000000"/>
                </a:solidFill>
              </a:rPr>
              <a:t>Agree on and write a prompt. Discuss whether it will produce writing for building an argument (CCR Writing Standard 1) or explanatory or informative writing (CCR Writing Standard 2) and label it.</a:t>
            </a:r>
          </a:p>
          <a:p>
            <a:pPr marL="457200" lvl="0" indent="-457200">
              <a:lnSpc>
                <a:spcPct val="120000"/>
              </a:lnSpc>
              <a:spcBef>
                <a:spcPts val="1176"/>
              </a:spcBef>
              <a:buFont typeface="+mj-lt"/>
              <a:buAutoNum type="arabicPeriod" startAt="5"/>
            </a:pPr>
            <a:r>
              <a:rPr lang="en-US" dirty="0" smtClean="0">
                <a:solidFill>
                  <a:srgbClr val="000000"/>
                </a:solidFill>
              </a:rPr>
              <a:t>Discuss the prompts you and your colleagues developed, and determine </a:t>
            </a:r>
            <a:r>
              <a:rPr lang="en-US" dirty="0">
                <a:solidFill>
                  <a:srgbClr val="000000"/>
                </a:solidFill>
              </a:rPr>
              <a:t>w</a:t>
            </a:r>
            <a:r>
              <a:rPr lang="en-US" dirty="0" smtClean="0">
                <a:solidFill>
                  <a:srgbClr val="000000"/>
                </a:solidFill>
              </a:rPr>
              <a:t>hich of them best meets the criteria on the following slide.</a:t>
            </a:r>
            <a:endParaRPr lang="en-US" dirty="0"/>
          </a:p>
        </p:txBody>
      </p:sp>
      <p:grpSp>
        <p:nvGrpSpPr>
          <p:cNvPr id="4" name="Group 3" descr="Work Session&#10;45 minutes"/>
          <p:cNvGrpSpPr/>
          <p:nvPr/>
        </p:nvGrpSpPr>
        <p:grpSpPr>
          <a:xfrm>
            <a:off x="6195181" y="5524748"/>
            <a:ext cx="2491619" cy="662491"/>
            <a:chOff x="6195181" y="5524748"/>
            <a:chExt cx="2491619" cy="662491"/>
          </a:xfrm>
        </p:grpSpPr>
        <p:sp>
          <p:nvSpPr>
            <p:cNvPr id="8" name="Rounded Rectangle 7" descr="Work Session 45 minutes"/>
            <p:cNvSpPr/>
            <p:nvPr/>
          </p:nvSpPr>
          <p:spPr bwMode="auto">
            <a:xfrm>
              <a:off x="6195181" y="5524748"/>
              <a:ext cx="2491619" cy="662491"/>
            </a:xfrm>
            <a:prstGeom prst="roundRect">
              <a:avLst/>
            </a:prstGeom>
            <a:solidFill>
              <a:srgbClr val="1E4A7B"/>
            </a:solidFill>
            <a:ln w="12700" cap="flat" cmpd="sng" algn="ctr">
              <a:noFill/>
              <a:prstDash val="solid"/>
              <a:round/>
              <a:headEnd type="none" w="med" len="med"/>
              <a:tailEnd type="none" w="med" len="med"/>
            </a:ln>
            <a:effectLst>
              <a:outerShdw blurRad="50800" dist="25400" dir="2700000" algn="tl" rotWithShape="0">
                <a:prstClr val="black">
                  <a:alpha val="32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chemeClr val="tx1"/>
                </a:solidFill>
                <a:effectLst>
                  <a:outerShdw blurRad="50800" dist="38100" dir="5400000" algn="t" rotWithShape="0">
                    <a:prstClr val="black">
                      <a:alpha val="40000"/>
                    </a:prstClr>
                  </a:outerShdw>
                </a:effectLst>
                <a:latin typeface="Times New Roman" pitchFamily="-109" charset="0"/>
              </a:endParaRPr>
            </a:p>
          </p:txBody>
        </p:sp>
        <p:sp>
          <p:nvSpPr>
            <p:cNvPr id="9" name="TextBox 8" descr="Work Session 45 minutes"/>
            <p:cNvSpPr txBox="1"/>
            <p:nvPr/>
          </p:nvSpPr>
          <p:spPr>
            <a:xfrm>
              <a:off x="6195181" y="5566671"/>
              <a:ext cx="2491619" cy="553998"/>
            </a:xfrm>
            <a:prstGeom prst="rect">
              <a:avLst/>
            </a:prstGeom>
            <a:noFill/>
          </p:spPr>
          <p:txBody>
            <a:bodyPr wrap="square" rtlCol="0" anchor="ctr">
              <a:spAutoFit/>
            </a:bodyPr>
            <a:lstStyle/>
            <a:p>
              <a:pPr algn="ctr"/>
              <a:r>
                <a:rPr lang="en-US" sz="1500" dirty="0" smtClean="0">
                  <a:solidFill>
                    <a:schemeClr val="bg1"/>
                  </a:solidFill>
                </a:rPr>
                <a:t>Work Session</a:t>
              </a:r>
            </a:p>
            <a:p>
              <a:pPr algn="ctr"/>
              <a:r>
                <a:rPr lang="en-US" sz="1500" dirty="0" smtClean="0">
                  <a:solidFill>
                    <a:schemeClr val="bg1"/>
                  </a:solidFill>
                </a:rPr>
                <a:t>45 minutes</a:t>
              </a:r>
              <a:endParaRPr lang="en-US" sz="1500" dirty="0">
                <a:solidFill>
                  <a:schemeClr val="bg1"/>
                </a:solidFill>
              </a:endParaRPr>
            </a:p>
          </p:txBody>
        </p:sp>
      </p:grpSp>
    </p:spTree>
    <p:extLst>
      <p:ext uri="{BB962C8B-B14F-4D97-AF65-F5344CB8AC3E}">
        <p14:creationId xmlns:p14="http://schemas.microsoft.com/office/powerpoint/2010/main" val="24400432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152400"/>
            <a:ext cx="7086600" cy="1066800"/>
          </a:xfrm>
        </p:spPr>
        <p:txBody>
          <a:bodyPr vert="horz" lIns="91440" tIns="45720" rIns="91440" bIns="45720" rtlCol="0" anchor="ctr">
            <a:noAutofit/>
          </a:bodyPr>
          <a:lstStyle/>
          <a:p>
            <a:pPr>
              <a:lnSpc>
                <a:spcPct val="100000"/>
              </a:lnSpc>
            </a:pPr>
            <a:r>
              <a:rPr lang="en-US" dirty="0" smtClean="0">
                <a:cs typeface="Arial" pitchFamily="34" charset="0"/>
              </a:rPr>
              <a:t>Criteria for High-Quality </a:t>
            </a:r>
            <a:br>
              <a:rPr lang="en-US" dirty="0" smtClean="0">
                <a:cs typeface="Arial" pitchFamily="34" charset="0"/>
              </a:rPr>
            </a:br>
            <a:r>
              <a:rPr lang="en-US" dirty="0" smtClean="0">
                <a:cs typeface="Arial" pitchFamily="34" charset="0"/>
              </a:rPr>
              <a:t>Writing Prompts</a:t>
            </a:r>
            <a:endParaRPr lang="en-US" dirty="0">
              <a:ea typeface="+mn-ea"/>
              <a:cs typeface="Arial" pitchFamily="34" charset="0"/>
            </a:endParaRPr>
          </a:p>
        </p:txBody>
      </p:sp>
      <p:sp>
        <p:nvSpPr>
          <p:cNvPr id="2" name="Content Placeholder 1"/>
          <p:cNvSpPr>
            <a:spLocks noGrp="1"/>
          </p:cNvSpPr>
          <p:nvPr>
            <p:ph idx="1"/>
          </p:nvPr>
        </p:nvSpPr>
        <p:spPr>
          <a:xfrm>
            <a:off x="482600" y="1320800"/>
            <a:ext cx="8051800" cy="4643643"/>
          </a:xfrm>
        </p:spPr>
        <p:txBody>
          <a:bodyPr/>
          <a:lstStyle/>
          <a:p>
            <a:pPr marL="342900" indent="-342900">
              <a:lnSpc>
                <a:spcPct val="120000"/>
              </a:lnSpc>
              <a:spcBef>
                <a:spcPts val="1200"/>
              </a:spcBef>
              <a:buFont typeface="Wingdings" charset="2"/>
              <a:buChar char="§"/>
            </a:pPr>
            <a:r>
              <a:rPr lang="en-US" dirty="0">
                <a:latin typeface="+mj-lt"/>
                <a:cs typeface="Helvetica"/>
              </a:rPr>
              <a:t>Require students to gather, organize, and present evidence from what they read.</a:t>
            </a:r>
          </a:p>
          <a:p>
            <a:pPr marL="342900" indent="-342900">
              <a:lnSpc>
                <a:spcPct val="120000"/>
              </a:lnSpc>
              <a:spcBef>
                <a:spcPts val="1200"/>
              </a:spcBef>
              <a:buFont typeface="Wingdings" charset="2"/>
              <a:buChar char="§"/>
            </a:pPr>
            <a:r>
              <a:rPr lang="en-US" dirty="0">
                <a:latin typeface="+mj-lt"/>
                <a:cs typeface="Helvetica"/>
              </a:rPr>
              <a:t>Expect students to return to the text. </a:t>
            </a:r>
          </a:p>
          <a:p>
            <a:pPr marL="342900" indent="-342900">
              <a:lnSpc>
                <a:spcPct val="120000"/>
              </a:lnSpc>
              <a:spcBef>
                <a:spcPts val="1200"/>
              </a:spcBef>
              <a:buFont typeface="Wingdings" charset="2"/>
              <a:buChar char="§"/>
            </a:pPr>
            <a:r>
              <a:rPr lang="en-US" dirty="0">
                <a:latin typeface="+mj-lt"/>
                <a:cs typeface="Helvetica"/>
              </a:rPr>
              <a:t>Use the language of the CCR Standards where appropriate.</a:t>
            </a:r>
          </a:p>
          <a:p>
            <a:pPr marL="342900" indent="-342900">
              <a:lnSpc>
                <a:spcPct val="120000"/>
              </a:lnSpc>
              <a:spcBef>
                <a:spcPts val="1200"/>
              </a:spcBef>
              <a:buFont typeface="Wingdings" charset="2"/>
              <a:buChar char="§"/>
            </a:pPr>
            <a:r>
              <a:rPr lang="en-US" dirty="0">
                <a:solidFill>
                  <a:srgbClr val="000000"/>
                </a:solidFill>
                <a:latin typeface="+mj-lt"/>
                <a:cs typeface="Helvetica"/>
              </a:rPr>
              <a:t>Give writers an opportunity to explore what they learned from the text.</a:t>
            </a:r>
            <a:endParaRPr lang="en-US" dirty="0">
              <a:latin typeface="+mj-lt"/>
              <a:cs typeface="Helvetica"/>
            </a:endParaRPr>
          </a:p>
          <a:p>
            <a:pPr marL="342900" indent="-342900">
              <a:lnSpc>
                <a:spcPct val="120000"/>
              </a:lnSpc>
              <a:spcBef>
                <a:spcPts val="1200"/>
              </a:spcBef>
              <a:buFont typeface="Wingdings" charset="2"/>
              <a:buChar char="§"/>
            </a:pPr>
            <a:r>
              <a:rPr lang="en-US" dirty="0">
                <a:latin typeface="+mj-lt"/>
                <a:cs typeface="Helvetica"/>
              </a:rPr>
              <a:t>Require an exploration of the most essential ideas from the text.</a:t>
            </a:r>
          </a:p>
          <a:p>
            <a:pPr marL="342900" indent="-342900">
              <a:lnSpc>
                <a:spcPct val="120000"/>
              </a:lnSpc>
              <a:spcBef>
                <a:spcPts val="1200"/>
              </a:spcBef>
              <a:buFont typeface="Wingdings" charset="2"/>
              <a:buChar char="§"/>
            </a:pPr>
            <a:r>
              <a:rPr lang="en-US" dirty="0">
                <a:latin typeface="+mj-lt"/>
                <a:cs typeface="Helvetica"/>
              </a:rPr>
              <a:t>Are reasonable in terms of the time and energy allotted to students to complete the task</a:t>
            </a:r>
            <a:r>
              <a:rPr lang="en-US" dirty="0" smtClean="0">
                <a:latin typeface="+mj-lt"/>
                <a:cs typeface="Helvetica"/>
              </a:rPr>
              <a:t>.</a:t>
            </a:r>
            <a:endParaRPr lang="en-US" dirty="0">
              <a:latin typeface="+mj-lt"/>
            </a:endParaRPr>
          </a:p>
        </p:txBody>
      </p:sp>
    </p:spTree>
    <p:extLst>
      <p:ext uri="{BB962C8B-B14F-4D97-AF65-F5344CB8AC3E}">
        <p14:creationId xmlns:p14="http://schemas.microsoft.com/office/powerpoint/2010/main" val="190053683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a:t>
            </a:r>
            <a:endParaRPr lang="en-US" dirty="0"/>
          </a:p>
        </p:txBody>
      </p:sp>
      <p:sp>
        <p:nvSpPr>
          <p:cNvPr id="3" name="Content Placeholder 2"/>
          <p:cNvSpPr>
            <a:spLocks noGrp="1"/>
          </p:cNvSpPr>
          <p:nvPr>
            <p:ph idx="1"/>
          </p:nvPr>
        </p:nvSpPr>
        <p:spPr>
          <a:xfrm>
            <a:off x="457200" y="1811842"/>
            <a:ext cx="8229600" cy="3573286"/>
          </a:xfrm>
        </p:spPr>
        <p:txBody>
          <a:bodyPr/>
          <a:lstStyle/>
          <a:p>
            <a:pPr>
              <a:lnSpc>
                <a:spcPct val="120000"/>
              </a:lnSpc>
              <a:spcBef>
                <a:spcPts val="1176"/>
              </a:spcBef>
              <a:buFont typeface="Wingdings" charset="2"/>
              <a:buChar char="§"/>
            </a:pPr>
            <a:r>
              <a:rPr lang="en-US" dirty="0" smtClean="0">
                <a:solidFill>
                  <a:srgbClr val="000000"/>
                </a:solidFill>
              </a:rPr>
              <a:t>Are any volunteers willing to share their writing prompt?</a:t>
            </a:r>
          </a:p>
          <a:p>
            <a:pPr>
              <a:lnSpc>
                <a:spcPct val="120000"/>
              </a:lnSpc>
              <a:spcBef>
                <a:spcPts val="1176"/>
              </a:spcBef>
              <a:buFont typeface="Wingdings" charset="2"/>
              <a:buChar char="§"/>
            </a:pPr>
            <a:r>
              <a:rPr lang="en-US" dirty="0" smtClean="0">
                <a:solidFill>
                  <a:srgbClr val="000000"/>
                </a:solidFill>
              </a:rPr>
              <a:t>What makes a good prompt?</a:t>
            </a:r>
          </a:p>
          <a:p>
            <a:pPr>
              <a:lnSpc>
                <a:spcPct val="120000"/>
              </a:lnSpc>
              <a:spcBef>
                <a:spcPts val="1176"/>
              </a:spcBef>
              <a:buFont typeface="Wingdings" charset="2"/>
              <a:buChar char="§"/>
            </a:pPr>
            <a:r>
              <a:rPr lang="en-US" dirty="0" smtClean="0">
                <a:solidFill>
                  <a:srgbClr val="000000"/>
                </a:solidFill>
              </a:rPr>
              <a:t>What changes in current practice might this type of writing require?</a:t>
            </a:r>
            <a:endParaRPr lang="en-US" sz="3600" dirty="0" smtClean="0"/>
          </a:p>
        </p:txBody>
      </p:sp>
      <p:grpSp>
        <p:nvGrpSpPr>
          <p:cNvPr id="6" name="Group 5" descr="15 minutes"/>
          <p:cNvGrpSpPr/>
          <p:nvPr/>
        </p:nvGrpSpPr>
        <p:grpSpPr>
          <a:xfrm>
            <a:off x="6195181" y="5524748"/>
            <a:ext cx="2491619" cy="662491"/>
            <a:chOff x="6195181" y="5524748"/>
            <a:chExt cx="2491619" cy="662491"/>
          </a:xfrm>
        </p:grpSpPr>
        <p:sp>
          <p:nvSpPr>
            <p:cNvPr id="4" name="Rounded Rectangle 3"/>
            <p:cNvSpPr/>
            <p:nvPr/>
          </p:nvSpPr>
          <p:spPr bwMode="auto">
            <a:xfrm>
              <a:off x="6195181" y="5524748"/>
              <a:ext cx="2491619" cy="662491"/>
            </a:xfrm>
            <a:prstGeom prst="roundRect">
              <a:avLst/>
            </a:prstGeom>
            <a:solidFill>
              <a:srgbClr val="1E4A7B"/>
            </a:solidFill>
            <a:ln w="12700" cap="flat" cmpd="sng" algn="ctr">
              <a:noFill/>
              <a:prstDash val="solid"/>
              <a:round/>
              <a:headEnd type="none" w="med" len="med"/>
              <a:tailEnd type="none" w="med" len="med"/>
            </a:ln>
            <a:effectLst>
              <a:outerShdw blurRad="50800" dist="25400" dir="2700000" algn="tl" rotWithShape="0">
                <a:prstClr val="black">
                  <a:alpha val="32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chemeClr val="tx1"/>
                </a:solidFill>
                <a:effectLst>
                  <a:outerShdw blurRad="50800" dist="38100" dir="5400000" algn="t" rotWithShape="0">
                    <a:prstClr val="black">
                      <a:alpha val="40000"/>
                    </a:prstClr>
                  </a:outerShdw>
                </a:effectLst>
                <a:latin typeface="Times New Roman" pitchFamily="-109" charset="0"/>
              </a:endParaRPr>
            </a:p>
          </p:txBody>
        </p:sp>
        <p:sp>
          <p:nvSpPr>
            <p:cNvPr id="5" name="TextBox 4"/>
            <p:cNvSpPr txBox="1"/>
            <p:nvPr/>
          </p:nvSpPr>
          <p:spPr>
            <a:xfrm>
              <a:off x="6195181" y="5656686"/>
              <a:ext cx="2491619" cy="323165"/>
            </a:xfrm>
            <a:prstGeom prst="rect">
              <a:avLst/>
            </a:prstGeom>
            <a:noFill/>
          </p:spPr>
          <p:txBody>
            <a:bodyPr wrap="square" rtlCol="0" anchor="ctr">
              <a:spAutoFit/>
            </a:bodyPr>
            <a:lstStyle/>
            <a:p>
              <a:pPr algn="ctr"/>
              <a:r>
                <a:rPr lang="en-US" sz="1500" dirty="0" smtClean="0">
                  <a:solidFill>
                    <a:schemeClr val="bg1"/>
                  </a:solidFill>
                </a:rPr>
                <a:t>15 minutes</a:t>
              </a:r>
              <a:endParaRPr lang="en-US" sz="1500" dirty="0">
                <a:solidFill>
                  <a:schemeClr val="bg1"/>
                </a:solidFill>
              </a:endParaRPr>
            </a:p>
          </p:txBody>
        </p:sp>
      </p:grpSp>
    </p:spTree>
    <p:extLst>
      <p:ext uri="{BB962C8B-B14F-4D97-AF65-F5344CB8AC3E}">
        <p14:creationId xmlns:p14="http://schemas.microsoft.com/office/powerpoint/2010/main" val="40136377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457200" y="1587500"/>
            <a:ext cx="8229600" cy="3905350"/>
          </a:xfrm>
        </p:spPr>
        <p:txBody>
          <a:bodyPr/>
          <a:lstStyle/>
          <a:p>
            <a:pPr marL="409575" lvl="1" indent="-409575">
              <a:lnSpc>
                <a:spcPct val="120000"/>
              </a:lnSpc>
              <a:spcBef>
                <a:spcPts val="1176"/>
              </a:spcBef>
              <a:buFont typeface="Wingdings" charset="2"/>
              <a:buChar char="§"/>
            </a:pPr>
            <a:r>
              <a:rPr lang="en-US" sz="2200" dirty="0" smtClean="0">
                <a:solidFill>
                  <a:schemeClr val="tx1"/>
                </a:solidFill>
              </a:rPr>
              <a:t>How </a:t>
            </a:r>
            <a:r>
              <a:rPr lang="en-US" sz="2200" dirty="0">
                <a:solidFill>
                  <a:schemeClr val="tx1"/>
                </a:solidFill>
              </a:rPr>
              <a:t>has participating in this activity changed your thinking about the CCR Standards?</a:t>
            </a:r>
          </a:p>
          <a:p>
            <a:pPr marL="409575" lvl="1" indent="-409575">
              <a:lnSpc>
                <a:spcPct val="120000"/>
              </a:lnSpc>
              <a:spcBef>
                <a:spcPts val="1176"/>
              </a:spcBef>
              <a:buFont typeface="Wingdings" charset="2"/>
              <a:buChar char="§"/>
            </a:pPr>
            <a:r>
              <a:rPr lang="en-US" sz="2200" dirty="0">
                <a:solidFill>
                  <a:schemeClr val="tx1"/>
                </a:solidFill>
              </a:rPr>
              <a:t>How will you use the information and understanding you have acquired to improve your teaching practice and student learning?</a:t>
            </a:r>
          </a:p>
          <a:p>
            <a:pPr marL="409575" lvl="1" indent="-409575">
              <a:lnSpc>
                <a:spcPct val="120000"/>
              </a:lnSpc>
              <a:spcBef>
                <a:spcPts val="1176"/>
              </a:spcBef>
              <a:buFont typeface="Wingdings" charset="2"/>
              <a:buChar char="§"/>
            </a:pPr>
            <a:r>
              <a:rPr lang="en-US" sz="2200" dirty="0">
                <a:solidFill>
                  <a:srgbClr val="000000"/>
                </a:solidFill>
              </a:rPr>
              <a:t>What additional training and tools would strengthen your ability to do so? </a:t>
            </a:r>
          </a:p>
          <a:p>
            <a:endParaRPr lang="en-US" dirty="0"/>
          </a:p>
        </p:txBody>
      </p:sp>
    </p:spTree>
    <p:extLst>
      <p:ext uri="{BB962C8B-B14F-4D97-AF65-F5344CB8AC3E}">
        <p14:creationId xmlns:p14="http://schemas.microsoft.com/office/powerpoint/2010/main" val="14494521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smtClean="0"/>
              <a:t>Three </a:t>
            </a:r>
            <a:r>
              <a:rPr lang="en-US" dirty="0"/>
              <a:t>Key </a:t>
            </a:r>
            <a:r>
              <a:rPr lang="en-US" dirty="0" smtClean="0"/>
              <a:t>Advances </a:t>
            </a:r>
            <a:r>
              <a:rPr lang="en-US" dirty="0"/>
              <a:t>Prompted </a:t>
            </a:r>
            <a:r>
              <a:rPr lang="en-US" dirty="0" smtClean="0"/>
              <a:t/>
            </a:r>
            <a:br>
              <a:rPr lang="en-US" dirty="0" smtClean="0"/>
            </a:br>
            <a:r>
              <a:rPr lang="en-US" dirty="0" smtClean="0"/>
              <a:t>by </a:t>
            </a:r>
            <a:r>
              <a:rPr lang="en-US" dirty="0"/>
              <a:t>the </a:t>
            </a:r>
            <a:r>
              <a:rPr lang="en-US" dirty="0" smtClean="0"/>
              <a:t>CCR Standards</a:t>
            </a:r>
            <a:endParaRPr lang="en-US" dirty="0"/>
          </a:p>
        </p:txBody>
      </p:sp>
      <p:sp>
        <p:nvSpPr>
          <p:cNvPr id="3" name="Content Placeholder 2"/>
          <p:cNvSpPr>
            <a:spLocks noGrp="1"/>
          </p:cNvSpPr>
          <p:nvPr>
            <p:ph idx="1"/>
          </p:nvPr>
        </p:nvSpPr>
        <p:spPr/>
        <p:txBody>
          <a:bodyPr/>
          <a:lstStyle/>
          <a:p>
            <a:pPr marL="457200" indent="-457200">
              <a:lnSpc>
                <a:spcPct val="120000"/>
              </a:lnSpc>
              <a:spcBef>
                <a:spcPts val="1176"/>
              </a:spcBef>
              <a:buFont typeface="+mj-lt"/>
              <a:buAutoNum type="arabicPeriod"/>
            </a:pPr>
            <a:r>
              <a:rPr lang="en-US" b="1" dirty="0" smtClean="0">
                <a:solidFill>
                  <a:schemeClr val="bg1">
                    <a:lumMod val="50000"/>
                  </a:schemeClr>
                </a:solidFill>
                <a:cs typeface="Helvetica"/>
                <a:sym typeface="Arial"/>
              </a:rPr>
              <a:t>Text </a:t>
            </a:r>
            <a:r>
              <a:rPr lang="en-US" b="1" dirty="0">
                <a:solidFill>
                  <a:schemeClr val="bg1">
                    <a:lumMod val="50000"/>
                  </a:schemeClr>
                </a:solidFill>
                <a:cs typeface="Helvetica"/>
                <a:sym typeface="Arial"/>
              </a:rPr>
              <a:t>Complexity</a:t>
            </a:r>
            <a:r>
              <a:rPr lang="en-US" dirty="0">
                <a:solidFill>
                  <a:schemeClr val="bg1">
                    <a:lumMod val="50000"/>
                  </a:schemeClr>
                </a:solidFill>
                <a:cs typeface="Helvetica"/>
                <a:sym typeface="Arial"/>
              </a:rPr>
              <a:t>: </a:t>
            </a:r>
            <a:r>
              <a:rPr lang="x-none" dirty="0">
                <a:solidFill>
                  <a:schemeClr val="bg1">
                    <a:lumMod val="50000"/>
                  </a:schemeClr>
                </a:solidFill>
                <a:cs typeface="Helvetica"/>
                <a:sym typeface="Arial"/>
              </a:rPr>
              <a:t>Regular Practice With Complex Text </a:t>
            </a:r>
            <a:r>
              <a:rPr lang="en-US" dirty="0">
                <a:solidFill>
                  <a:schemeClr val="bg1">
                    <a:lumMod val="50000"/>
                  </a:schemeClr>
                </a:solidFill>
                <a:cs typeface="Helvetica"/>
                <a:sym typeface="Arial"/>
              </a:rPr>
              <a:t>(a</a:t>
            </a:r>
            <a:r>
              <a:rPr lang="x-none" dirty="0">
                <a:solidFill>
                  <a:schemeClr val="bg1">
                    <a:lumMod val="50000"/>
                  </a:schemeClr>
                </a:solidFill>
                <a:cs typeface="Helvetica"/>
                <a:sym typeface="Arial"/>
              </a:rPr>
              <a:t>nd Its Academic Language</a:t>
            </a:r>
            <a:r>
              <a:rPr lang="en-US" dirty="0">
                <a:solidFill>
                  <a:schemeClr val="bg1">
                    <a:lumMod val="50000"/>
                  </a:schemeClr>
                </a:solidFill>
                <a:cs typeface="Helvetica"/>
                <a:sym typeface="Arial"/>
              </a:rPr>
              <a:t>)</a:t>
            </a:r>
          </a:p>
          <a:p>
            <a:pPr marL="457200" indent="-457200">
              <a:lnSpc>
                <a:spcPct val="120000"/>
              </a:lnSpc>
              <a:spcBef>
                <a:spcPts val="1176"/>
              </a:spcBef>
              <a:buFont typeface="+mj-lt"/>
              <a:buAutoNum type="arabicPeriod"/>
            </a:pPr>
            <a:r>
              <a:rPr lang="en-US" b="1" dirty="0">
                <a:solidFill>
                  <a:schemeClr val="bg1">
                    <a:lumMod val="50000"/>
                  </a:schemeClr>
                </a:solidFill>
                <a:cs typeface="Helvetica"/>
                <a:sym typeface="Arial"/>
              </a:rPr>
              <a:t>Evidence</a:t>
            </a:r>
            <a:r>
              <a:rPr lang="en-US" dirty="0">
                <a:solidFill>
                  <a:schemeClr val="bg1">
                    <a:lumMod val="50000"/>
                  </a:schemeClr>
                </a:solidFill>
                <a:cs typeface="Helvetica"/>
                <a:sym typeface="Arial"/>
              </a:rPr>
              <a:t>: </a:t>
            </a:r>
            <a:r>
              <a:rPr lang="en-US" dirty="0" smtClean="0">
                <a:solidFill>
                  <a:schemeClr val="bg1">
                    <a:lumMod val="50000"/>
                  </a:schemeClr>
                </a:solidFill>
                <a:cs typeface="Helvetica"/>
                <a:sym typeface="Arial"/>
              </a:rPr>
              <a:t>Reading and Writing Grounded in Evidence From Text</a:t>
            </a:r>
            <a:endParaRPr lang="en-US" dirty="0">
              <a:solidFill>
                <a:schemeClr val="bg1">
                  <a:lumMod val="50000"/>
                </a:schemeClr>
              </a:solidFill>
              <a:cs typeface="Helvetica"/>
              <a:sym typeface="Arial"/>
            </a:endParaRPr>
          </a:p>
          <a:p>
            <a:pPr marL="457200" indent="-457200">
              <a:lnSpc>
                <a:spcPct val="120000"/>
              </a:lnSpc>
              <a:spcBef>
                <a:spcPts val="1176"/>
              </a:spcBef>
              <a:buFont typeface="+mj-lt"/>
              <a:buAutoNum type="arabicPeriod"/>
            </a:pPr>
            <a:r>
              <a:rPr lang="en-US" b="1" dirty="0">
                <a:cs typeface="Helvetica"/>
                <a:sym typeface="Arial"/>
              </a:rPr>
              <a:t>Building Knowledge</a:t>
            </a:r>
            <a:r>
              <a:rPr lang="en-US" dirty="0">
                <a:cs typeface="Helvetica"/>
                <a:sym typeface="Arial"/>
              </a:rPr>
              <a:t>: Building Knowledge Through Content-Rich </a:t>
            </a:r>
            <a:r>
              <a:rPr lang="en-US" dirty="0" smtClean="0">
                <a:cs typeface="Helvetica"/>
                <a:sym typeface="Arial"/>
              </a:rPr>
              <a:t>Nonfiction</a:t>
            </a:r>
            <a:endParaRPr lang="x-none" dirty="0">
              <a:cs typeface="Helvetica"/>
              <a:sym typeface="Arial"/>
            </a:endParaRPr>
          </a:p>
        </p:txBody>
      </p:sp>
    </p:spTree>
    <p:extLst>
      <p:ext uri="{BB962C8B-B14F-4D97-AF65-F5344CB8AC3E}">
        <p14:creationId xmlns:p14="http://schemas.microsoft.com/office/powerpoint/2010/main" val="27805536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2"/>
          <p:cNvSpPr>
            <a:spLocks noGrp="1"/>
          </p:cNvSpPr>
          <p:nvPr>
            <p:ph type="title"/>
          </p:nvPr>
        </p:nvSpPr>
        <p:spPr>
          <a:xfrm>
            <a:off x="1308706" y="82550"/>
            <a:ext cx="8839200" cy="1155700"/>
          </a:xfrm>
        </p:spPr>
        <p:txBody>
          <a:bodyPr/>
          <a:lstStyle/>
          <a:p>
            <a:pPr>
              <a:lnSpc>
                <a:spcPct val="100000"/>
              </a:lnSpc>
            </a:pPr>
            <a:r>
              <a:rPr lang="en-US" sz="3200" dirty="0" smtClean="0">
                <a:cs typeface="Helvetica"/>
              </a:rPr>
              <a:t>Key Advances Build Toward </a:t>
            </a:r>
            <a:br>
              <a:rPr lang="en-US" sz="3200" dirty="0" smtClean="0">
                <a:cs typeface="Helvetica"/>
              </a:rPr>
            </a:br>
            <a:r>
              <a:rPr lang="en-US" sz="3200" dirty="0" smtClean="0">
                <a:cs typeface="Helvetica"/>
              </a:rPr>
              <a:t>College and Career Readiness</a:t>
            </a:r>
            <a:endParaRPr lang="en-US" sz="3200" dirty="0">
              <a:cs typeface="Helvetica"/>
            </a:endParaRPr>
          </a:p>
        </p:txBody>
      </p:sp>
      <p:pic>
        <p:nvPicPr>
          <p:cNvPr id="3" name="Picture 2" descr="Engage with Complex Text, Extract and Employ Evidence. Build Knowled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124" y="1934990"/>
            <a:ext cx="8302752" cy="3261360"/>
          </a:xfrm>
          <a:prstGeom prst="rect">
            <a:avLst/>
          </a:prstGeom>
        </p:spPr>
      </p:pic>
    </p:spTree>
    <p:extLst>
      <p:ext uri="{BB962C8B-B14F-4D97-AF65-F5344CB8AC3E}">
        <p14:creationId xmlns:p14="http://schemas.microsoft.com/office/powerpoint/2010/main" val="23008547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486" y="-287264"/>
            <a:ext cx="8229600" cy="1535843"/>
          </a:xfrm>
        </p:spPr>
        <p:txBody>
          <a:bodyPr/>
          <a:lstStyle/>
          <a:p>
            <a:pPr>
              <a:lnSpc>
                <a:spcPct val="100000"/>
              </a:lnSpc>
            </a:pPr>
            <a:r>
              <a:rPr lang="en-US" dirty="0" smtClean="0"/>
              <a:t>Unit 4 Objectives</a:t>
            </a:r>
            <a:br>
              <a:rPr lang="en-US" dirty="0" smtClean="0"/>
            </a:br>
            <a:r>
              <a:rPr lang="en-US" sz="2400" i="1" dirty="0" smtClean="0">
                <a:solidFill>
                  <a:srgbClr val="A6A6A6"/>
                </a:solidFill>
              </a:rPr>
              <a:t>Creating High-Quality Writing Prompts</a:t>
            </a:r>
            <a:endParaRPr lang="en-US" sz="2400" i="1" dirty="0">
              <a:solidFill>
                <a:srgbClr val="A6A6A6"/>
              </a:solidFill>
            </a:endParaRPr>
          </a:p>
        </p:txBody>
      </p:sp>
      <p:sp>
        <p:nvSpPr>
          <p:cNvPr id="3" name="Content Placeholder 2"/>
          <p:cNvSpPr>
            <a:spLocks noGrp="1"/>
          </p:cNvSpPr>
          <p:nvPr>
            <p:ph idx="1"/>
          </p:nvPr>
        </p:nvSpPr>
        <p:spPr>
          <a:xfrm>
            <a:off x="457200" y="1727200"/>
            <a:ext cx="8229600" cy="3460389"/>
          </a:xfrm>
        </p:spPr>
        <p:txBody>
          <a:bodyPr/>
          <a:lstStyle/>
          <a:p>
            <a:pPr>
              <a:lnSpc>
                <a:spcPct val="120000"/>
              </a:lnSpc>
              <a:spcBef>
                <a:spcPts val="1176"/>
              </a:spcBef>
              <a:buFont typeface="Wingdings" charset="2"/>
              <a:buChar char="§"/>
            </a:pPr>
            <a:r>
              <a:rPr lang="en-US" dirty="0" smtClean="0">
                <a:solidFill>
                  <a:schemeClr val="tx1"/>
                </a:solidFill>
              </a:rPr>
              <a:t>Show how valuable </a:t>
            </a:r>
            <a:r>
              <a:rPr lang="en-US" dirty="0">
                <a:solidFill>
                  <a:schemeClr val="tx1"/>
                </a:solidFill>
              </a:rPr>
              <a:t>a well-crafted writing prompt can be as a summative learning </a:t>
            </a:r>
            <a:r>
              <a:rPr lang="en-US" dirty="0" smtClean="0">
                <a:solidFill>
                  <a:schemeClr val="tx1"/>
                </a:solidFill>
              </a:rPr>
              <a:t>activity—not just for learning to write but also for reading comprehension and building knowledge. </a:t>
            </a:r>
          </a:p>
          <a:p>
            <a:pPr>
              <a:lnSpc>
                <a:spcPct val="120000"/>
              </a:lnSpc>
              <a:spcBef>
                <a:spcPts val="1176"/>
              </a:spcBef>
              <a:buFont typeface="Wingdings" charset="2"/>
              <a:buChar char="§"/>
            </a:pPr>
            <a:r>
              <a:rPr lang="en-US" dirty="0">
                <a:solidFill>
                  <a:schemeClr val="tx1"/>
                </a:solidFill>
              </a:rPr>
              <a:t>L</a:t>
            </a:r>
            <a:r>
              <a:rPr lang="en-US" dirty="0" smtClean="0">
                <a:solidFill>
                  <a:schemeClr val="tx1"/>
                </a:solidFill>
              </a:rPr>
              <a:t>earn </a:t>
            </a:r>
            <a:r>
              <a:rPr lang="en-US" dirty="0">
                <a:solidFill>
                  <a:schemeClr val="tx1"/>
                </a:solidFill>
              </a:rPr>
              <a:t>how to identify </a:t>
            </a:r>
            <a:r>
              <a:rPr lang="en-US" dirty="0" smtClean="0">
                <a:solidFill>
                  <a:schemeClr val="tx1"/>
                </a:solidFill>
              </a:rPr>
              <a:t>and create strong writing prompts.</a:t>
            </a:r>
            <a:endParaRPr lang="en-US" dirty="0">
              <a:solidFill>
                <a:schemeClr val="tx1"/>
              </a:solidFill>
            </a:endParaRPr>
          </a:p>
        </p:txBody>
      </p:sp>
    </p:spTree>
    <p:extLst>
      <p:ext uri="{BB962C8B-B14F-4D97-AF65-F5344CB8AC3E}">
        <p14:creationId xmlns:p14="http://schemas.microsoft.com/office/powerpoint/2010/main" val="42451996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hape 187"/>
          <p:cNvSpPr>
            <a:spLocks noGrp="1"/>
          </p:cNvSpPr>
          <p:nvPr>
            <p:ph type="title"/>
          </p:nvPr>
        </p:nvSpPr>
        <p:spPr>
          <a:xfrm>
            <a:off x="1288738" y="115256"/>
            <a:ext cx="8627543" cy="1094112"/>
          </a:xfrm>
        </p:spPr>
        <p:txBody>
          <a:bodyPr>
            <a:noAutofit/>
          </a:bodyPr>
          <a:lstStyle/>
          <a:p>
            <a:pPr>
              <a:lnSpc>
                <a:spcPct val="110000"/>
              </a:lnSpc>
              <a:spcAft>
                <a:spcPts val="600"/>
              </a:spcAft>
            </a:pPr>
            <a:r>
              <a:rPr lang="en-US" dirty="0" smtClean="0">
                <a:sym typeface="Arial" charset="0"/>
              </a:rPr>
              <a:t>Rationale for Building </a:t>
            </a:r>
            <a:br>
              <a:rPr lang="en-US" dirty="0" smtClean="0">
                <a:sym typeface="Arial" charset="0"/>
              </a:rPr>
            </a:br>
            <a:r>
              <a:rPr lang="en-US" dirty="0" smtClean="0">
                <a:sym typeface="Arial" charset="0"/>
              </a:rPr>
              <a:t>Knowledge From Texts</a:t>
            </a:r>
            <a:endParaRPr lang="en-US" sz="2800" i="1" dirty="0">
              <a:solidFill>
                <a:srgbClr val="17375E"/>
              </a:solidFill>
              <a:sym typeface="Arial" charset="0"/>
            </a:endParaRPr>
          </a:p>
        </p:txBody>
      </p:sp>
      <p:sp>
        <p:nvSpPr>
          <p:cNvPr id="34819" name="Shape 188"/>
          <p:cNvSpPr>
            <a:spLocks noGrp="1"/>
          </p:cNvSpPr>
          <p:nvPr>
            <p:ph idx="1"/>
          </p:nvPr>
        </p:nvSpPr>
        <p:spPr>
          <a:xfrm>
            <a:off x="457200" y="1562100"/>
            <a:ext cx="8458200" cy="4352471"/>
          </a:xfrm>
        </p:spPr>
        <p:txBody>
          <a:bodyPr/>
          <a:lstStyle/>
          <a:p>
            <a:pPr marL="0" indent="0">
              <a:lnSpc>
                <a:spcPct val="120000"/>
              </a:lnSpc>
              <a:spcBef>
                <a:spcPts val="1200"/>
              </a:spcBef>
              <a:buNone/>
            </a:pPr>
            <a:r>
              <a:rPr lang="en-US" i="1" dirty="0" smtClean="0">
                <a:sym typeface="Arial" charset="0"/>
              </a:rPr>
              <a:t>Relevance and Importance Based on the Research</a:t>
            </a:r>
          </a:p>
          <a:p>
            <a:pPr>
              <a:lnSpc>
                <a:spcPct val="120000"/>
              </a:lnSpc>
              <a:spcBef>
                <a:spcPts val="1200"/>
              </a:spcBef>
              <a:buFont typeface="Wingdings" charset="2"/>
              <a:buChar char="§"/>
            </a:pPr>
            <a:r>
              <a:rPr lang="en-US" dirty="0" smtClean="0">
                <a:solidFill>
                  <a:schemeClr val="tx1"/>
                </a:solidFill>
              </a:rPr>
              <a:t>Prior knowledge is a strong predictor of students’ ability to comprehend complex texts</a:t>
            </a:r>
            <a:r>
              <a:rPr lang="en-US" dirty="0">
                <a:solidFill>
                  <a:schemeClr val="tx1"/>
                </a:solidFill>
              </a:rPr>
              <a:t>. To cultivate their knowledge, students must read and write regularly about content-rich, complex texts</a:t>
            </a:r>
            <a:r>
              <a:rPr lang="en-US" dirty="0" smtClean="0">
                <a:solidFill>
                  <a:schemeClr val="tx1"/>
                </a:solidFill>
              </a:rPr>
              <a:t>. (Hampton and </a:t>
            </a:r>
            <a:r>
              <a:rPr lang="en-US" dirty="0" err="1" smtClean="0">
                <a:solidFill>
                  <a:schemeClr val="tx1"/>
                </a:solidFill>
              </a:rPr>
              <a:t>Kintsch</a:t>
            </a:r>
            <a:r>
              <a:rPr lang="en-US" dirty="0" smtClean="0">
                <a:solidFill>
                  <a:schemeClr val="tx1"/>
                </a:solidFill>
              </a:rPr>
              <a:t>) </a:t>
            </a:r>
          </a:p>
          <a:p>
            <a:pPr>
              <a:lnSpc>
                <a:spcPct val="120000"/>
              </a:lnSpc>
              <a:spcBef>
                <a:spcPts val="1200"/>
              </a:spcBef>
              <a:buFont typeface="Wingdings" charset="2"/>
              <a:buChar char="§"/>
            </a:pPr>
            <a:r>
              <a:rPr lang="en-US" dirty="0" smtClean="0">
                <a:solidFill>
                  <a:schemeClr val="tx1"/>
                </a:solidFill>
              </a:rPr>
              <a:t>Writing about what they read improves students’ comprehension of the text (and their writing skills). (Graham and Hebert)</a:t>
            </a:r>
          </a:p>
          <a:p>
            <a:pPr>
              <a:lnSpc>
                <a:spcPct val="120000"/>
              </a:lnSpc>
              <a:spcBef>
                <a:spcPts val="1200"/>
              </a:spcBef>
              <a:buFont typeface="Wingdings" charset="2"/>
              <a:buChar char="§"/>
            </a:pPr>
            <a:r>
              <a:rPr lang="en-US" dirty="0" smtClean="0">
                <a:solidFill>
                  <a:schemeClr val="tx1"/>
                </a:solidFill>
              </a:rPr>
              <a:t>The reading deficit is integrally bound to a knowledge deficit. (Hirsch)</a:t>
            </a:r>
          </a:p>
        </p:txBody>
      </p:sp>
    </p:spTree>
    <p:extLst>
      <p:ext uri="{BB962C8B-B14F-4D97-AF65-F5344CB8AC3E}">
        <p14:creationId xmlns:p14="http://schemas.microsoft.com/office/powerpoint/2010/main" val="6427606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961" y="200049"/>
            <a:ext cx="8229600" cy="1077218"/>
          </a:xfrm>
        </p:spPr>
        <p:txBody>
          <a:bodyPr/>
          <a:lstStyle/>
          <a:p>
            <a:pPr>
              <a:lnSpc>
                <a:spcPct val="100000"/>
              </a:lnSpc>
            </a:pPr>
            <a:r>
              <a:rPr lang="en-US" dirty="0" smtClean="0"/>
              <a:t>Implications of Building </a:t>
            </a:r>
            <a:br>
              <a:rPr lang="en-US" dirty="0" smtClean="0"/>
            </a:br>
            <a:r>
              <a:rPr lang="en-US" dirty="0" smtClean="0"/>
              <a:t>Knowledge on Instruction</a:t>
            </a:r>
            <a:endParaRPr lang="en-US" dirty="0"/>
          </a:p>
        </p:txBody>
      </p:sp>
      <p:sp>
        <p:nvSpPr>
          <p:cNvPr id="3" name="Content Placeholder 2"/>
          <p:cNvSpPr>
            <a:spLocks noGrp="1"/>
          </p:cNvSpPr>
          <p:nvPr>
            <p:ph idx="1"/>
          </p:nvPr>
        </p:nvSpPr>
        <p:spPr>
          <a:xfrm>
            <a:off x="457200" y="1524000"/>
            <a:ext cx="8229600" cy="5692479"/>
          </a:xfrm>
        </p:spPr>
        <p:txBody>
          <a:bodyPr/>
          <a:lstStyle/>
          <a:p>
            <a:pPr>
              <a:lnSpc>
                <a:spcPct val="120000"/>
              </a:lnSpc>
              <a:spcBef>
                <a:spcPts val="1176"/>
              </a:spcBef>
              <a:buFont typeface="Wingdings" charset="2"/>
              <a:buChar char="§"/>
            </a:pPr>
            <a:r>
              <a:rPr lang="en-US" dirty="0">
                <a:solidFill>
                  <a:srgbClr val="000000"/>
                </a:solidFill>
                <a:cs typeface="Helvetica"/>
              </a:rPr>
              <a:t>P</a:t>
            </a:r>
            <a:r>
              <a:rPr lang="en-US" dirty="0" smtClean="0">
                <a:solidFill>
                  <a:srgbClr val="000000"/>
                </a:solidFill>
                <a:cs typeface="Helvetica"/>
              </a:rPr>
              <a:t>rovide coherent </a:t>
            </a:r>
            <a:r>
              <a:rPr lang="en-US" dirty="0">
                <a:solidFill>
                  <a:srgbClr val="000000"/>
                </a:solidFill>
                <a:cs typeface="Helvetica"/>
              </a:rPr>
              <a:t>selections of </a:t>
            </a:r>
            <a:r>
              <a:rPr lang="en-US" dirty="0" smtClean="0">
                <a:solidFill>
                  <a:srgbClr val="000000"/>
                </a:solidFill>
                <a:cs typeface="Helvetica"/>
              </a:rPr>
              <a:t>content-rich, strategically </a:t>
            </a:r>
            <a:r>
              <a:rPr lang="en-US" dirty="0">
                <a:solidFill>
                  <a:srgbClr val="000000"/>
                </a:solidFill>
                <a:cs typeface="Helvetica"/>
              </a:rPr>
              <a:t>sequenced texts </a:t>
            </a:r>
            <a:r>
              <a:rPr lang="en-US" dirty="0" smtClean="0">
                <a:solidFill>
                  <a:srgbClr val="000000"/>
                </a:solidFill>
                <a:cs typeface="Helvetica"/>
              </a:rPr>
              <a:t>so students </a:t>
            </a:r>
            <a:r>
              <a:rPr lang="en-US" dirty="0">
                <a:solidFill>
                  <a:srgbClr val="000000"/>
                </a:solidFill>
                <a:cs typeface="Helvetica"/>
              </a:rPr>
              <a:t>can build knowledge about a topic.</a:t>
            </a:r>
          </a:p>
          <a:p>
            <a:pPr>
              <a:lnSpc>
                <a:spcPct val="120000"/>
              </a:lnSpc>
              <a:spcBef>
                <a:spcPts val="1176"/>
              </a:spcBef>
              <a:buFont typeface="Wingdings" charset="2"/>
              <a:buChar char="§"/>
            </a:pPr>
            <a:r>
              <a:rPr lang="en-US" i="1" dirty="0">
                <a:solidFill>
                  <a:srgbClr val="000000"/>
                </a:solidFill>
              </a:rPr>
              <a:t>Always</a:t>
            </a:r>
            <a:r>
              <a:rPr lang="en-US" dirty="0">
                <a:solidFill>
                  <a:srgbClr val="000000"/>
                </a:solidFill>
              </a:rPr>
              <a:t> demand evidence in student writing.</a:t>
            </a:r>
          </a:p>
          <a:p>
            <a:pPr>
              <a:lnSpc>
                <a:spcPct val="120000"/>
              </a:lnSpc>
              <a:spcBef>
                <a:spcPts val="1176"/>
              </a:spcBef>
              <a:buFont typeface="Wingdings" charset="2"/>
              <a:buChar char="§"/>
            </a:pPr>
            <a:r>
              <a:rPr lang="en-US" dirty="0" smtClean="0">
                <a:solidFill>
                  <a:schemeClr val="tx1"/>
                </a:solidFill>
              </a:rPr>
              <a:t>Provide </a:t>
            </a:r>
            <a:r>
              <a:rPr lang="en-US" dirty="0">
                <a:solidFill>
                  <a:schemeClr val="tx1"/>
                </a:solidFill>
              </a:rPr>
              <a:t>well-crafted writing prompts as a summative learning activity, not only to improve writing, but </a:t>
            </a:r>
            <a:r>
              <a:rPr lang="en-US" dirty="0" smtClean="0">
                <a:solidFill>
                  <a:schemeClr val="tx1"/>
                </a:solidFill>
              </a:rPr>
              <a:t>also to </a:t>
            </a:r>
            <a:r>
              <a:rPr lang="en-US" dirty="0">
                <a:solidFill>
                  <a:schemeClr val="tx1"/>
                </a:solidFill>
              </a:rPr>
              <a:t>strengthen reading </a:t>
            </a:r>
            <a:r>
              <a:rPr lang="en-US" dirty="0" smtClean="0">
                <a:solidFill>
                  <a:schemeClr val="tx1"/>
                </a:solidFill>
              </a:rPr>
              <a:t>comprehension.</a:t>
            </a:r>
            <a:endParaRPr lang="en-US" dirty="0">
              <a:solidFill>
                <a:schemeClr val="tx1"/>
              </a:solidFill>
            </a:endParaRPr>
          </a:p>
          <a:p>
            <a:pPr>
              <a:lnSpc>
                <a:spcPct val="120000"/>
              </a:lnSpc>
              <a:spcBef>
                <a:spcPts val="1176"/>
              </a:spcBef>
              <a:buFont typeface="Wingdings" charset="2"/>
              <a:buChar char="§"/>
            </a:pPr>
            <a:r>
              <a:rPr lang="en-US" dirty="0">
                <a:solidFill>
                  <a:schemeClr val="tx1"/>
                </a:solidFill>
              </a:rPr>
              <a:t>Ask students to regularly conduct short, focused research </a:t>
            </a:r>
            <a:r>
              <a:rPr lang="en-US" dirty="0" smtClean="0">
                <a:solidFill>
                  <a:schemeClr val="tx1"/>
                </a:solidFill>
              </a:rPr>
              <a:t>projects</a:t>
            </a:r>
            <a:r>
              <a:rPr lang="en-US" dirty="0">
                <a:solidFill>
                  <a:schemeClr val="tx1"/>
                </a:solidFill>
              </a:rPr>
              <a:t> </a:t>
            </a:r>
            <a:r>
              <a:rPr lang="en-US" dirty="0" smtClean="0">
                <a:solidFill>
                  <a:schemeClr val="tx1"/>
                </a:solidFill>
              </a:rPr>
              <a:t>and defend </a:t>
            </a:r>
            <a:r>
              <a:rPr lang="en-US" dirty="0">
                <a:solidFill>
                  <a:schemeClr val="tx1"/>
                </a:solidFill>
              </a:rPr>
              <a:t>their point of </a:t>
            </a:r>
            <a:r>
              <a:rPr lang="en-US" dirty="0" smtClean="0">
                <a:solidFill>
                  <a:schemeClr val="tx1"/>
                </a:solidFill>
              </a:rPr>
              <a:t>view to </a:t>
            </a:r>
            <a:r>
              <a:rPr lang="en-US" dirty="0">
                <a:solidFill>
                  <a:schemeClr val="tx1"/>
                </a:solidFill>
              </a:rPr>
              <a:t>create </a:t>
            </a:r>
            <a:r>
              <a:rPr lang="en-US" dirty="0" smtClean="0">
                <a:solidFill>
                  <a:schemeClr val="tx1"/>
                </a:solidFill>
              </a:rPr>
              <a:t>a useful and lasting knowledge base.</a:t>
            </a:r>
            <a:endParaRPr lang="en-US" dirty="0"/>
          </a:p>
        </p:txBody>
      </p:sp>
    </p:spTree>
    <p:extLst>
      <p:ext uri="{BB962C8B-B14F-4D97-AF65-F5344CB8AC3E}">
        <p14:creationId xmlns:p14="http://schemas.microsoft.com/office/powerpoint/2010/main" val="26885541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Hands-On Practice</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lgn="r" eaLnBrk="1" hangingPunct="1">
              <a:spcBef>
                <a:spcPts val="1200"/>
              </a:spcBef>
              <a:buNone/>
            </a:pPr>
            <a:endParaRPr lang="en-US" dirty="0"/>
          </a:p>
          <a:p>
            <a:pPr marL="0" indent="0" algn="r" eaLnBrk="1" hangingPunct="1">
              <a:spcBef>
                <a:spcPts val="0"/>
              </a:spcBef>
              <a:buNone/>
            </a:pPr>
            <a:endParaRPr lang="en-US" sz="2800" b="1" i="1" kern="1200" dirty="0" smtClean="0">
              <a:solidFill>
                <a:schemeClr val="tx2">
                  <a:lumMod val="75000"/>
                </a:schemeClr>
              </a:solidFill>
              <a:cs typeface="Arial"/>
            </a:endParaRPr>
          </a:p>
          <a:p>
            <a:pPr marL="0" indent="0" algn="r" eaLnBrk="1" hangingPunct="1">
              <a:spcBef>
                <a:spcPts val="0"/>
              </a:spcBef>
              <a:buNone/>
            </a:pPr>
            <a:r>
              <a:rPr lang="en-US" sz="2800" b="1" i="1" kern="1200" dirty="0" smtClean="0">
                <a:solidFill>
                  <a:schemeClr val="tx2">
                    <a:lumMod val="75000"/>
                  </a:schemeClr>
                </a:solidFill>
                <a:cs typeface="Arial"/>
              </a:rPr>
              <a:t>Now </a:t>
            </a:r>
            <a:r>
              <a:rPr lang="en-US" sz="2800" b="1" i="1" kern="1200" dirty="0">
                <a:solidFill>
                  <a:schemeClr val="tx2">
                    <a:lumMod val="75000"/>
                  </a:schemeClr>
                </a:solidFill>
                <a:cs typeface="Arial"/>
              </a:rPr>
              <a:t>let’s do some </a:t>
            </a:r>
            <a:r>
              <a:rPr lang="en-US" sz="2800" b="1" i="1" kern="1200" dirty="0" smtClean="0">
                <a:solidFill>
                  <a:schemeClr val="tx2">
                    <a:lumMod val="75000"/>
                  </a:schemeClr>
                </a:solidFill>
                <a:cs typeface="Arial"/>
              </a:rPr>
              <a:t>work identifying </a:t>
            </a:r>
          </a:p>
          <a:p>
            <a:pPr marL="0" indent="0" algn="r" eaLnBrk="1" hangingPunct="1">
              <a:spcBef>
                <a:spcPts val="0"/>
              </a:spcBef>
              <a:buNone/>
            </a:pPr>
            <a:r>
              <a:rPr lang="en-US" sz="2800" b="1" i="1" kern="1200" dirty="0" smtClean="0">
                <a:solidFill>
                  <a:schemeClr val="tx2">
                    <a:lumMod val="75000"/>
                  </a:schemeClr>
                </a:solidFill>
                <a:cs typeface="Arial"/>
              </a:rPr>
              <a:t>high</a:t>
            </a:r>
            <a:r>
              <a:rPr lang="en-US" sz="2800" b="1" i="1" kern="1200" dirty="0">
                <a:solidFill>
                  <a:schemeClr val="tx2">
                    <a:lumMod val="75000"/>
                  </a:schemeClr>
                </a:solidFill>
                <a:cs typeface="Arial"/>
              </a:rPr>
              <a:t>-quality writing prompts . . .</a:t>
            </a:r>
            <a:endParaRPr lang="en-US" sz="2800" dirty="0"/>
          </a:p>
        </p:txBody>
      </p:sp>
    </p:spTree>
    <p:extLst>
      <p:ext uri="{BB962C8B-B14F-4D97-AF65-F5344CB8AC3E}">
        <p14:creationId xmlns:p14="http://schemas.microsoft.com/office/powerpoint/2010/main" val="636505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865" y="679751"/>
            <a:ext cx="8229600" cy="584776"/>
          </a:xfrm>
        </p:spPr>
        <p:txBody>
          <a:bodyPr/>
          <a:lstStyle/>
          <a:p>
            <a:r>
              <a:rPr lang="en-US" dirty="0" smtClean="0"/>
              <a:t>Materials (Part One)</a:t>
            </a:r>
            <a:endParaRPr lang="en-US" dirty="0"/>
          </a:p>
        </p:txBody>
      </p:sp>
      <p:sp>
        <p:nvSpPr>
          <p:cNvPr id="3" name="Content Placeholder 2"/>
          <p:cNvSpPr>
            <a:spLocks noGrp="1"/>
          </p:cNvSpPr>
          <p:nvPr>
            <p:ph idx="1"/>
          </p:nvPr>
        </p:nvSpPr>
        <p:spPr>
          <a:xfrm>
            <a:off x="395786" y="1536700"/>
            <a:ext cx="8229600" cy="4691378"/>
          </a:xfrm>
        </p:spPr>
        <p:txBody>
          <a:bodyPr/>
          <a:lstStyle/>
          <a:p>
            <a:pPr>
              <a:lnSpc>
                <a:spcPct val="120000"/>
              </a:lnSpc>
              <a:spcBef>
                <a:spcPts val="1176"/>
              </a:spcBef>
            </a:pPr>
            <a:r>
              <a:rPr lang="en-US" dirty="0" smtClean="0">
                <a:solidFill>
                  <a:srgbClr val="000000"/>
                </a:solidFill>
              </a:rPr>
              <a:t>Directions for Participants</a:t>
            </a:r>
          </a:p>
          <a:p>
            <a:pPr>
              <a:lnSpc>
                <a:spcPct val="120000"/>
              </a:lnSpc>
              <a:spcBef>
                <a:spcPts val="1176"/>
              </a:spcBef>
            </a:pPr>
            <a:r>
              <a:rPr lang="en-US" dirty="0" smtClean="0">
                <a:solidFill>
                  <a:srgbClr val="000000"/>
                </a:solidFill>
              </a:rPr>
              <a:t>Worksheet</a:t>
            </a:r>
            <a:r>
              <a:rPr lang="en-US" dirty="0">
                <a:solidFill>
                  <a:srgbClr val="000000"/>
                </a:solidFill>
              </a:rPr>
              <a:t>: Writing Prompts for </a:t>
            </a:r>
            <a:r>
              <a:rPr lang="en-US" i="1" dirty="0" smtClean="0">
                <a:solidFill>
                  <a:srgbClr val="000000"/>
                </a:solidFill>
              </a:rPr>
              <a:t>The</a:t>
            </a:r>
            <a:r>
              <a:rPr lang="en-US" dirty="0" smtClean="0">
                <a:solidFill>
                  <a:srgbClr val="000000"/>
                </a:solidFill>
              </a:rPr>
              <a:t> </a:t>
            </a:r>
            <a:r>
              <a:rPr lang="en-US" i="1" dirty="0">
                <a:solidFill>
                  <a:srgbClr val="000000"/>
                </a:solidFill>
              </a:rPr>
              <a:t>Words We Live By: Your Annotated Guide to the Constitution </a:t>
            </a:r>
            <a:endParaRPr lang="en-US" i="1" dirty="0" smtClean="0">
              <a:solidFill>
                <a:srgbClr val="000000"/>
              </a:solidFill>
            </a:endParaRPr>
          </a:p>
          <a:p>
            <a:pPr>
              <a:lnSpc>
                <a:spcPct val="120000"/>
              </a:lnSpc>
              <a:spcBef>
                <a:spcPts val="1176"/>
              </a:spcBef>
            </a:pPr>
            <a:r>
              <a:rPr lang="en-US" dirty="0" smtClean="0">
                <a:solidFill>
                  <a:srgbClr val="000000"/>
                </a:solidFill>
              </a:rPr>
              <a:t>Resource</a:t>
            </a:r>
            <a:r>
              <a:rPr lang="en-US" dirty="0">
                <a:solidFill>
                  <a:srgbClr val="000000"/>
                </a:solidFill>
              </a:rPr>
              <a:t>: </a:t>
            </a:r>
            <a:r>
              <a:rPr lang="en-US" dirty="0" smtClean="0">
                <a:solidFill>
                  <a:srgbClr val="000000"/>
                </a:solidFill>
              </a:rPr>
              <a:t>CCR </a:t>
            </a:r>
            <a:r>
              <a:rPr lang="en-US" dirty="0">
                <a:solidFill>
                  <a:srgbClr val="000000"/>
                </a:solidFill>
              </a:rPr>
              <a:t>Anchor </a:t>
            </a:r>
            <a:r>
              <a:rPr lang="en-US" dirty="0" smtClean="0">
                <a:solidFill>
                  <a:srgbClr val="000000"/>
                </a:solidFill>
              </a:rPr>
              <a:t>Standards</a:t>
            </a:r>
            <a:endParaRPr lang="en-US" dirty="0">
              <a:solidFill>
                <a:srgbClr val="000000"/>
              </a:solidFill>
            </a:endParaRPr>
          </a:p>
          <a:p>
            <a:pPr>
              <a:lnSpc>
                <a:spcPct val="120000"/>
              </a:lnSpc>
              <a:spcBef>
                <a:spcPts val="1176"/>
              </a:spcBef>
            </a:pPr>
            <a:r>
              <a:rPr lang="en-US" dirty="0">
                <a:solidFill>
                  <a:srgbClr val="000000"/>
                </a:solidFill>
              </a:rPr>
              <a:t>Resource: Excerpt from </a:t>
            </a:r>
            <a:r>
              <a:rPr lang="en-US" i="1" dirty="0">
                <a:solidFill>
                  <a:srgbClr val="000000"/>
                </a:solidFill>
              </a:rPr>
              <a:t>The</a:t>
            </a:r>
            <a:r>
              <a:rPr lang="en-US" dirty="0">
                <a:solidFill>
                  <a:srgbClr val="000000"/>
                </a:solidFill>
              </a:rPr>
              <a:t> </a:t>
            </a:r>
            <a:r>
              <a:rPr lang="en-US" i="1" dirty="0">
                <a:solidFill>
                  <a:srgbClr val="000000"/>
                </a:solidFill>
              </a:rPr>
              <a:t>Words We Live By: Your Annotated Guide to the </a:t>
            </a:r>
            <a:r>
              <a:rPr lang="en-US" i="1" dirty="0" smtClean="0">
                <a:solidFill>
                  <a:srgbClr val="000000"/>
                </a:solidFill>
              </a:rPr>
              <a:t>Constitution</a:t>
            </a:r>
            <a:endParaRPr lang="en-US" dirty="0">
              <a:solidFill>
                <a:srgbClr val="000000"/>
              </a:solidFill>
            </a:endParaRPr>
          </a:p>
        </p:txBody>
      </p:sp>
    </p:spTree>
    <p:extLst>
      <p:ext uri="{BB962C8B-B14F-4D97-AF65-F5344CB8AC3E}">
        <p14:creationId xmlns:p14="http://schemas.microsoft.com/office/powerpoint/2010/main" val="40663876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581" y="25268"/>
            <a:ext cx="8229600" cy="1206787"/>
          </a:xfrm>
        </p:spPr>
        <p:txBody>
          <a:bodyPr/>
          <a:lstStyle/>
          <a:p>
            <a:r>
              <a:rPr lang="en-US" dirty="0" smtClean="0"/>
              <a:t>Directions (Part One)</a:t>
            </a:r>
            <a:endParaRPr lang="en-US" dirty="0"/>
          </a:p>
        </p:txBody>
      </p:sp>
      <p:sp>
        <p:nvSpPr>
          <p:cNvPr id="3" name="Content Placeholder 2"/>
          <p:cNvSpPr>
            <a:spLocks noGrp="1"/>
          </p:cNvSpPr>
          <p:nvPr>
            <p:ph idx="1"/>
          </p:nvPr>
        </p:nvSpPr>
        <p:spPr>
          <a:xfrm>
            <a:off x="457200" y="1714499"/>
            <a:ext cx="8229600" cy="6235553"/>
          </a:xfrm>
        </p:spPr>
        <p:txBody>
          <a:bodyPr/>
          <a:lstStyle/>
          <a:p>
            <a:pPr marL="457200" lvl="0" indent="-457200">
              <a:lnSpc>
                <a:spcPct val="120000"/>
              </a:lnSpc>
              <a:spcBef>
                <a:spcPts val="1200"/>
              </a:spcBef>
              <a:buFont typeface="+mj-lt"/>
              <a:buAutoNum type="arabicPeriod"/>
            </a:pPr>
            <a:r>
              <a:rPr lang="en-US" dirty="0" smtClean="0">
                <a:solidFill>
                  <a:schemeClr val="tx1"/>
                </a:solidFill>
              </a:rPr>
              <a:t>Get out your copies of </a:t>
            </a:r>
            <a:r>
              <a:rPr lang="en-US" i="1" dirty="0" smtClean="0">
                <a:solidFill>
                  <a:schemeClr val="tx1"/>
                </a:solidFill>
              </a:rPr>
              <a:t>The Words We Live By</a:t>
            </a:r>
            <a:r>
              <a:rPr lang="en-US" dirty="0" smtClean="0">
                <a:solidFill>
                  <a:schemeClr val="tx1"/>
                </a:solidFill>
              </a:rPr>
              <a:t>, CCR </a:t>
            </a:r>
            <a:r>
              <a:rPr lang="en-US" dirty="0">
                <a:solidFill>
                  <a:schemeClr val="tx1"/>
                </a:solidFill>
              </a:rPr>
              <a:t>A</a:t>
            </a:r>
            <a:r>
              <a:rPr lang="en-US" dirty="0" smtClean="0">
                <a:solidFill>
                  <a:schemeClr val="tx1"/>
                </a:solidFill>
              </a:rPr>
              <a:t>nchor Standards, and the worksheet containing two writing prompts </a:t>
            </a:r>
            <a:r>
              <a:rPr lang="en-US" dirty="0" smtClean="0">
                <a:solidFill>
                  <a:schemeClr val="tx1"/>
                </a:solidFill>
                <a:ea typeface="ＭＳ 明朝"/>
                <a:cs typeface="Helvetica"/>
              </a:rPr>
              <a:t>for </a:t>
            </a:r>
            <a:r>
              <a:rPr lang="en-US" i="1" dirty="0" smtClean="0">
                <a:solidFill>
                  <a:schemeClr val="tx1"/>
                </a:solidFill>
                <a:ea typeface="ＭＳ 明朝"/>
                <a:cs typeface="Helvetica"/>
              </a:rPr>
              <a:t>The Words We Live By.</a:t>
            </a:r>
            <a:endParaRPr lang="en-US" i="1" dirty="0" smtClean="0">
              <a:solidFill>
                <a:schemeClr val="tx1"/>
              </a:solidFill>
              <a:cs typeface="Helvetica"/>
            </a:endParaRPr>
          </a:p>
          <a:p>
            <a:pPr marL="457200" lvl="0" indent="-457200">
              <a:lnSpc>
                <a:spcPct val="120000"/>
              </a:lnSpc>
              <a:spcBef>
                <a:spcPts val="1200"/>
              </a:spcBef>
              <a:buFont typeface="+mj-lt"/>
              <a:buAutoNum type="arabicPeriod"/>
            </a:pPr>
            <a:r>
              <a:rPr lang="en-US" dirty="0" smtClean="0">
                <a:solidFill>
                  <a:schemeClr val="tx1"/>
                </a:solidFill>
              </a:rPr>
              <a:t>Work with a partner </a:t>
            </a:r>
            <a:r>
              <a:rPr lang="en-US" dirty="0" smtClean="0">
                <a:solidFill>
                  <a:srgbClr val="000000"/>
                </a:solidFill>
              </a:rPr>
              <a:t>to determine </a:t>
            </a:r>
            <a:r>
              <a:rPr lang="en-US" dirty="0">
                <a:solidFill>
                  <a:schemeClr val="tx1"/>
                </a:solidFill>
              </a:rPr>
              <a:t>which prompt is aligned to the CCR </a:t>
            </a:r>
            <a:r>
              <a:rPr lang="en-US" dirty="0" smtClean="0">
                <a:solidFill>
                  <a:schemeClr val="tx1"/>
                </a:solidFill>
              </a:rPr>
              <a:t>Standards </a:t>
            </a:r>
            <a:r>
              <a:rPr lang="en-US" dirty="0">
                <a:solidFill>
                  <a:schemeClr val="tx1"/>
                </a:solidFill>
              </a:rPr>
              <a:t>and which prompt is </a:t>
            </a:r>
            <a:r>
              <a:rPr lang="en-US" dirty="0" smtClean="0">
                <a:solidFill>
                  <a:schemeClr val="tx1"/>
                </a:solidFill>
              </a:rPr>
              <a:t>not. For each of the two prompts </a:t>
            </a:r>
            <a:r>
              <a:rPr lang="en-US" dirty="0" smtClean="0">
                <a:solidFill>
                  <a:srgbClr val="000000"/>
                </a:solidFill>
              </a:rPr>
              <a:t>you are examining, ask the questions on the following slide to determine which prompt is stronger.</a:t>
            </a:r>
            <a:endParaRPr lang="en-US" dirty="0"/>
          </a:p>
        </p:txBody>
      </p:sp>
    </p:spTree>
    <p:extLst>
      <p:ext uri="{BB962C8B-B14F-4D97-AF65-F5344CB8AC3E}">
        <p14:creationId xmlns:p14="http://schemas.microsoft.com/office/powerpoint/2010/main" val="9703048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_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2347</Words>
  <Application>Microsoft Macintosh PowerPoint</Application>
  <PresentationFormat>On-screen Show (4:3)</PresentationFormat>
  <Paragraphs>191</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2_SAMPLE</vt:lpstr>
      <vt:lpstr>Creating High-Quality Writing Prompts  Foundational Unit 4</vt:lpstr>
      <vt:lpstr>Three Key Advances Prompted  by the CCR Standards</vt:lpstr>
      <vt:lpstr>Key Advances Build Toward  College and Career Readiness</vt:lpstr>
      <vt:lpstr>Unit 4 Objectives Creating High-Quality Writing Prompts</vt:lpstr>
      <vt:lpstr>Rationale for Building  Knowledge From Texts</vt:lpstr>
      <vt:lpstr>Implications of Building  Knowledge on Instruction</vt:lpstr>
      <vt:lpstr>Hands-On Practice</vt:lpstr>
      <vt:lpstr>Materials (Part One)</vt:lpstr>
      <vt:lpstr>Directions (Part One)</vt:lpstr>
      <vt:lpstr>Guiding Questions</vt:lpstr>
      <vt:lpstr>Directions (Continued)</vt:lpstr>
      <vt:lpstr>Discussion Questions</vt:lpstr>
      <vt:lpstr>Hands-On Practice</vt:lpstr>
      <vt:lpstr>Materials (Part Two)</vt:lpstr>
      <vt:lpstr>Directions (Part Two)</vt:lpstr>
      <vt:lpstr>Directions (Continued)</vt:lpstr>
      <vt:lpstr>Criteria for High-Quality  Writing Prompts</vt:lpstr>
      <vt:lpstr>Reflections</vt:lpstr>
      <vt:lpstr>Next Steps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Creating High-Quality Writing Prompts</dc:title>
  <dc:subject>Creating High-Quality Writing Prompts</dc:subject>
  <dc:creator>OCTAE</dc:creator>
  <cp:keywords>ELA, Literacy, CCR Standards, Adult Education</cp:keywords>
  <dc:description/>
  <cp:lastModifiedBy/>
  <cp:revision>1</cp:revision>
  <dcterms:created xsi:type="dcterms:W3CDTF">2014-08-19T09:56:46Z</dcterms:created>
  <dcterms:modified xsi:type="dcterms:W3CDTF">2016-06-20T20:55:47Z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